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61" r:id="rId5"/>
    <p:sldId id="359" r:id="rId6"/>
    <p:sldId id="331" r:id="rId7"/>
    <p:sldId id="356" r:id="rId8"/>
    <p:sldId id="357" r:id="rId9"/>
    <p:sldId id="358" r:id="rId10"/>
    <p:sldId id="263"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02C"/>
    <a:srgbClr val="FA6270"/>
    <a:srgbClr val="FB8F99"/>
    <a:srgbClr val="FFE89F"/>
    <a:srgbClr val="FFC9C9"/>
    <a:srgbClr val="4F7921"/>
    <a:srgbClr val="2FB3A5"/>
    <a:srgbClr val="73B3A9"/>
    <a:srgbClr val="FFD0B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85273" autoAdjust="0"/>
  </p:normalViewPr>
  <p:slideViewPr>
    <p:cSldViewPr snapToGrid="0">
      <p:cViewPr varScale="1">
        <p:scale>
          <a:sx n="67" d="100"/>
          <a:sy n="67" d="100"/>
        </p:scale>
        <p:origin x="5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dgomezr\Downloads\Escucha%20Ciudadana%20INVIMA%20-%202026(1-559)%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dgomezr\Downloads\Escucha%20Ciudadana%20INVIMA%20-%202026(1-559)%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dgomezr\Downloads\Escucha%20Ciudadana%20INVIMA%20-%202026(1-559)%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dgomezr\Downloads\Escucha%20Ciudadana%20INVIMA%20-%202026(1-559)%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'TABLAS - RESULTADOS'!$B$2</c:f>
              <c:strCache>
                <c:ptCount val="1"/>
                <c:pt idx="0">
                  <c:v>Tipo de usuario</c:v>
                </c:pt>
              </c:strCache>
            </c:strRef>
          </c:tx>
          <c:spPr>
            <a:solidFill>
              <a:schemeClr val="accent6">
                <a:lumMod val="75000"/>
              </a:schemeClr>
            </a:solidFill>
            <a:ln>
              <a:solidFill>
                <a:schemeClr val="tx1"/>
              </a:solidFill>
            </a:ln>
            <a:effectLst>
              <a:outerShdw blurRad="50800" dist="50800" dir="5400000" algn="ctr" rotWithShape="0">
                <a:schemeClr val="tx1"/>
              </a:outerShdw>
            </a:effectLst>
            <a:sp3d>
              <a:contourClr>
                <a:schemeClr val="tx1"/>
              </a:contourClr>
            </a:sp3d>
          </c:spPr>
          <c:invertIfNegative val="0"/>
          <c:dPt>
            <c:idx val="1"/>
            <c:invertIfNegative val="0"/>
            <c:bubble3D val="0"/>
            <c:spPr>
              <a:solidFill>
                <a:schemeClr val="accent6">
                  <a:lumMod val="60000"/>
                  <a:lumOff val="4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1-F5AB-4A7E-8F5A-D1D896042790}"/>
              </c:ext>
            </c:extLst>
          </c:dPt>
          <c:dPt>
            <c:idx val="2"/>
            <c:invertIfNegative val="0"/>
            <c:bubble3D val="0"/>
            <c:spPr>
              <a:solidFill>
                <a:schemeClr val="accent6">
                  <a:lumMod val="40000"/>
                  <a:lumOff val="6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3-F5AB-4A7E-8F5A-D1D896042790}"/>
              </c:ext>
            </c:extLst>
          </c:dPt>
          <c:dPt>
            <c:idx val="3"/>
            <c:invertIfNegative val="0"/>
            <c:bubble3D val="0"/>
            <c:spPr>
              <a:solidFill>
                <a:schemeClr val="accent6">
                  <a:lumMod val="20000"/>
                  <a:lumOff val="8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5-F5AB-4A7E-8F5A-D1D896042790}"/>
              </c:ext>
            </c:extLst>
          </c:dPt>
          <c:dLbls>
            <c:dLbl>
              <c:idx val="0"/>
              <c:layout>
                <c:manualLayout>
                  <c:x val="9.1575091575091579E-3"/>
                  <c:y val="-3.9682539682539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AB-4A7E-8F5A-D1D896042790}"/>
                </c:ext>
              </c:extLst>
            </c:dLbl>
            <c:dLbl>
              <c:idx val="1"/>
              <c:layout>
                <c:manualLayout>
                  <c:x val="2.2893772893772809E-2"/>
                  <c:y val="-2.6455026455026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AB-4A7E-8F5A-D1D896042790}"/>
                </c:ext>
              </c:extLst>
            </c:dLbl>
            <c:dLbl>
              <c:idx val="2"/>
              <c:layout>
                <c:manualLayout>
                  <c:x val="1.6025641025641024E-2"/>
                  <c:y val="-3.0864197530864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AB-4A7E-8F5A-D1D896042790}"/>
                </c:ext>
              </c:extLst>
            </c:dLbl>
            <c:dLbl>
              <c:idx val="3"/>
              <c:layout>
                <c:manualLayout>
                  <c:x val="2.7472527472527306E-2"/>
                  <c:y val="-3.0864197530864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AB-4A7E-8F5A-D1D896042790}"/>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 RESULTADOS'!$B$3:$B$6</c:f>
              <c:strCache>
                <c:ptCount val="4"/>
                <c:pt idx="0">
                  <c:v>Persona natural</c:v>
                </c:pt>
                <c:pt idx="1">
                  <c:v>Persona jurídica</c:v>
                </c:pt>
                <c:pt idx="2">
                  <c:v>Profesional independiente</c:v>
                </c:pt>
                <c:pt idx="3">
                  <c:v>Otro</c:v>
                </c:pt>
              </c:strCache>
            </c:strRef>
          </c:cat>
          <c:val>
            <c:numRef>
              <c:f>'TABLAS - RESULTADOS'!$C$3:$C$6</c:f>
              <c:numCache>
                <c:formatCode>0.00%</c:formatCode>
                <c:ptCount val="4"/>
                <c:pt idx="0">
                  <c:v>0.46329999999999999</c:v>
                </c:pt>
                <c:pt idx="1">
                  <c:v>0.42749999999999999</c:v>
                </c:pt>
                <c:pt idx="2">
                  <c:v>9.4799999999999995E-2</c:v>
                </c:pt>
                <c:pt idx="3">
                  <c:v>1.43E-2</c:v>
                </c:pt>
              </c:numCache>
            </c:numRef>
          </c:val>
          <c:extLst>
            <c:ext xmlns:c16="http://schemas.microsoft.com/office/drawing/2014/chart" uri="{C3380CC4-5D6E-409C-BE32-E72D297353CC}">
              <c16:uniqueId val="{00000007-F5AB-4A7E-8F5A-D1D896042790}"/>
            </c:ext>
          </c:extLst>
        </c:ser>
        <c:dLbls>
          <c:showLegendKey val="0"/>
          <c:showVal val="0"/>
          <c:showCatName val="0"/>
          <c:showSerName val="0"/>
          <c:showPercent val="0"/>
          <c:showBubbleSize val="0"/>
        </c:dLbls>
        <c:gapWidth val="150"/>
        <c:shape val="box"/>
        <c:axId val="294864368"/>
        <c:axId val="621492576"/>
        <c:axId val="0"/>
      </c:bar3DChart>
      <c:catAx>
        <c:axId val="294864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Century Gothic" panose="020B0502020202020204" pitchFamily="34" charset="0"/>
                <a:ea typeface="+mn-ea"/>
                <a:cs typeface="+mn-cs"/>
              </a:defRPr>
            </a:pPr>
            <a:endParaRPr lang="es-CO"/>
          </a:p>
        </c:txPr>
        <c:crossAx val="621492576"/>
        <c:crosses val="autoZero"/>
        <c:auto val="1"/>
        <c:lblAlgn val="ctr"/>
        <c:lblOffset val="100"/>
        <c:noMultiLvlLbl val="0"/>
      </c:catAx>
      <c:valAx>
        <c:axId val="621492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294864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latin typeface="Century Gothic" panose="020B0502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'TABLAS - RESULTADOS'!$C$23</c:f>
              <c:strCache>
                <c:ptCount val="1"/>
                <c:pt idx="0">
                  <c:v>Porcentaje</c:v>
                </c:pt>
              </c:strCache>
            </c:strRef>
          </c:tx>
          <c:spPr>
            <a:solidFill>
              <a:schemeClr val="accent6">
                <a:lumMod val="75000"/>
              </a:schemeClr>
            </a:solidFill>
            <a:ln>
              <a:solidFill>
                <a:schemeClr val="tx1"/>
              </a:solidFill>
            </a:ln>
            <a:effectLst>
              <a:outerShdw blurRad="50800" dist="50800" dir="5400000" algn="ctr" rotWithShape="0">
                <a:schemeClr val="tx1"/>
              </a:outerShdw>
            </a:effectLst>
            <a:sp3d>
              <a:contourClr>
                <a:schemeClr val="tx1"/>
              </a:contourClr>
            </a:sp3d>
          </c:spPr>
          <c:invertIfNegative val="0"/>
          <c:dPt>
            <c:idx val="1"/>
            <c:invertIfNegative val="0"/>
            <c:bubble3D val="0"/>
            <c:spPr>
              <a:solidFill>
                <a:schemeClr val="accent6">
                  <a:lumMod val="60000"/>
                  <a:lumOff val="4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1-23CB-415A-BC8E-B46959A401CB}"/>
              </c:ext>
            </c:extLst>
          </c:dPt>
          <c:dPt>
            <c:idx val="2"/>
            <c:invertIfNegative val="0"/>
            <c:bubble3D val="0"/>
            <c:spPr>
              <a:solidFill>
                <a:schemeClr val="accent6">
                  <a:lumMod val="60000"/>
                  <a:lumOff val="4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3-23CB-415A-BC8E-B46959A401CB}"/>
              </c:ext>
            </c:extLst>
          </c:dPt>
          <c:dPt>
            <c:idx val="3"/>
            <c:invertIfNegative val="0"/>
            <c:bubble3D val="0"/>
            <c:spPr>
              <a:solidFill>
                <a:schemeClr val="accent6">
                  <a:lumMod val="40000"/>
                  <a:lumOff val="6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5-23CB-415A-BC8E-B46959A401CB}"/>
              </c:ext>
            </c:extLst>
          </c:dPt>
          <c:dPt>
            <c:idx val="4"/>
            <c:invertIfNegative val="0"/>
            <c:bubble3D val="0"/>
            <c:spPr>
              <a:solidFill>
                <a:schemeClr val="accent6">
                  <a:lumMod val="20000"/>
                  <a:lumOff val="8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7-23CB-415A-BC8E-B46959A401CB}"/>
              </c:ext>
            </c:extLst>
          </c:dPt>
          <c:dPt>
            <c:idx val="5"/>
            <c:invertIfNegative val="0"/>
            <c:bubble3D val="0"/>
            <c:spPr>
              <a:solidFill>
                <a:schemeClr val="accent6">
                  <a:lumMod val="20000"/>
                  <a:lumOff val="8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9-23CB-415A-BC8E-B46959A401CB}"/>
              </c:ext>
            </c:extLst>
          </c:dPt>
          <c:dPt>
            <c:idx val="6"/>
            <c:invertIfNegative val="0"/>
            <c:bubble3D val="0"/>
            <c:spPr>
              <a:solidFill>
                <a:schemeClr val="accent6">
                  <a:lumMod val="20000"/>
                  <a:lumOff val="8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B-23CB-415A-BC8E-B46959A401CB}"/>
              </c:ext>
            </c:extLst>
          </c:dPt>
          <c:dPt>
            <c:idx val="7"/>
            <c:invertIfNegative val="0"/>
            <c:bubble3D val="0"/>
            <c:spPr>
              <a:solidFill>
                <a:schemeClr val="accent6">
                  <a:lumMod val="40000"/>
                  <a:lumOff val="6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D-23CB-415A-BC8E-B46959A401CB}"/>
              </c:ext>
            </c:extLst>
          </c:dPt>
          <c:dLbls>
            <c:dLbl>
              <c:idx val="0"/>
              <c:layout>
                <c:manualLayout>
                  <c:x val="6.1124694376528121E-3"/>
                  <c:y val="-2.1422450728363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3CB-415A-BC8E-B46959A401CB}"/>
                </c:ext>
              </c:extLst>
            </c:dLbl>
            <c:dLbl>
              <c:idx val="7"/>
              <c:layout>
                <c:manualLayout>
                  <c:x val="2.4449877750611096E-2"/>
                  <c:y val="-1.2853470437018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3CB-415A-BC8E-B46959A401CB}"/>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 RESULTADOS'!$B$24:$B$31</c:f>
              <c:strCache>
                <c:ptCount val="8"/>
                <c:pt idx="0">
                  <c:v>Bogotá D.C.</c:v>
                </c:pt>
                <c:pt idx="1">
                  <c:v>Antioquia</c:v>
                </c:pt>
                <c:pt idx="2">
                  <c:v>Cundinamarca</c:v>
                </c:pt>
                <c:pt idx="3">
                  <c:v>Valle del Cauca</c:v>
                </c:pt>
                <c:pt idx="4">
                  <c:v>Santander</c:v>
                </c:pt>
                <c:pt idx="5">
                  <c:v>Norte de Santander</c:v>
                </c:pt>
                <c:pt idx="6">
                  <c:v>Atlántico</c:v>
                </c:pt>
                <c:pt idx="7">
                  <c:v>Otros departamentos</c:v>
                </c:pt>
              </c:strCache>
            </c:strRef>
          </c:cat>
          <c:val>
            <c:numRef>
              <c:f>'TABLAS - RESULTADOS'!$C$24:$C$31</c:f>
              <c:numCache>
                <c:formatCode>0.00%</c:formatCode>
                <c:ptCount val="8"/>
                <c:pt idx="0">
                  <c:v>0.48120000000000002</c:v>
                </c:pt>
                <c:pt idx="1">
                  <c:v>0.15029999999999999</c:v>
                </c:pt>
                <c:pt idx="2">
                  <c:v>8.4099999999999994E-2</c:v>
                </c:pt>
                <c:pt idx="3">
                  <c:v>6.8000000000000005E-2</c:v>
                </c:pt>
                <c:pt idx="4">
                  <c:v>2.86E-2</c:v>
                </c:pt>
                <c:pt idx="5">
                  <c:v>2.3300000000000001E-2</c:v>
                </c:pt>
                <c:pt idx="6">
                  <c:v>2.1499999999999998E-2</c:v>
                </c:pt>
                <c:pt idx="7">
                  <c:v>0.14299999999999999</c:v>
                </c:pt>
              </c:numCache>
            </c:numRef>
          </c:val>
          <c:extLst>
            <c:ext xmlns:c16="http://schemas.microsoft.com/office/drawing/2014/chart" uri="{C3380CC4-5D6E-409C-BE32-E72D297353CC}">
              <c16:uniqueId val="{0000000F-23CB-415A-BC8E-B46959A401CB}"/>
            </c:ext>
          </c:extLst>
        </c:ser>
        <c:dLbls>
          <c:showLegendKey val="0"/>
          <c:showVal val="0"/>
          <c:showCatName val="0"/>
          <c:showSerName val="0"/>
          <c:showPercent val="0"/>
          <c:showBubbleSize val="0"/>
        </c:dLbls>
        <c:gapWidth val="150"/>
        <c:shape val="box"/>
        <c:axId val="476497488"/>
        <c:axId val="451406880"/>
        <c:axId val="0"/>
      </c:bar3DChart>
      <c:catAx>
        <c:axId val="476497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50" b="1" i="0" u="none" strike="noStrike" kern="1200" baseline="0">
                <a:solidFill>
                  <a:sysClr val="windowText" lastClr="000000"/>
                </a:solidFill>
                <a:latin typeface="Century Gothic" panose="020B0502020202020204" pitchFamily="34" charset="0"/>
                <a:ea typeface="+mn-ea"/>
                <a:cs typeface="+mn-cs"/>
              </a:defRPr>
            </a:pPr>
            <a:endParaRPr lang="es-CO"/>
          </a:p>
        </c:txPr>
        <c:crossAx val="451406880"/>
        <c:crosses val="autoZero"/>
        <c:auto val="1"/>
        <c:lblAlgn val="ctr"/>
        <c:lblOffset val="100"/>
        <c:noMultiLvlLbl val="0"/>
      </c:catAx>
      <c:valAx>
        <c:axId val="451406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47649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latin typeface="Century Gothic" panose="020B0502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'TABLAS - RESULTADOS'!$C$59</c:f>
              <c:strCache>
                <c:ptCount val="1"/>
                <c:pt idx="0">
                  <c:v>Porcentaje</c:v>
                </c:pt>
              </c:strCache>
            </c:strRef>
          </c:tx>
          <c:spPr>
            <a:solidFill>
              <a:schemeClr val="accent1"/>
            </a:solidFill>
            <a:ln>
              <a:solidFill>
                <a:schemeClr val="tx1"/>
              </a:solidFill>
            </a:ln>
            <a:effectLst>
              <a:outerShdw blurRad="50800" dist="50800" dir="5400000" algn="ctr" rotWithShape="0">
                <a:schemeClr val="tx1"/>
              </a:outerShdw>
            </a:effectLst>
            <a:sp3d>
              <a:contourClr>
                <a:schemeClr val="tx1"/>
              </a:contourClr>
            </a:sp3d>
          </c:spPr>
          <c:invertIfNegative val="0"/>
          <c:dPt>
            <c:idx val="0"/>
            <c:invertIfNegative val="0"/>
            <c:bubble3D val="0"/>
            <c:spPr>
              <a:solidFill>
                <a:schemeClr val="accent6">
                  <a:lumMod val="75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1-DDEE-48D0-A299-83B8A2E70369}"/>
              </c:ext>
            </c:extLst>
          </c:dPt>
          <c:dPt>
            <c:idx val="1"/>
            <c:invertIfNegative val="0"/>
            <c:bubble3D val="0"/>
            <c:spPr>
              <a:solidFill>
                <a:schemeClr val="accent6">
                  <a:lumMod val="60000"/>
                  <a:lumOff val="4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3-DDEE-48D0-A299-83B8A2E70369}"/>
              </c:ext>
            </c:extLst>
          </c:dPt>
          <c:dPt>
            <c:idx val="2"/>
            <c:invertIfNegative val="0"/>
            <c:bubble3D val="0"/>
            <c:spPr>
              <a:solidFill>
                <a:schemeClr val="accent6">
                  <a:lumMod val="40000"/>
                  <a:lumOff val="6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5-DDEE-48D0-A299-83B8A2E70369}"/>
              </c:ext>
            </c:extLst>
          </c:dPt>
          <c:dPt>
            <c:idx val="3"/>
            <c:invertIfNegative val="0"/>
            <c:bubble3D val="0"/>
            <c:spPr>
              <a:solidFill>
                <a:schemeClr val="accent6">
                  <a:lumMod val="40000"/>
                  <a:lumOff val="6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7-DDEE-48D0-A299-83B8A2E70369}"/>
              </c:ext>
            </c:extLst>
          </c:dPt>
          <c:dPt>
            <c:idx val="4"/>
            <c:invertIfNegative val="0"/>
            <c:bubble3D val="0"/>
            <c:spPr>
              <a:solidFill>
                <a:schemeClr val="accent6">
                  <a:lumMod val="20000"/>
                  <a:lumOff val="8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9-DDEE-48D0-A299-83B8A2E70369}"/>
              </c:ext>
            </c:extLst>
          </c:dPt>
          <c:dLbls>
            <c:dLbl>
              <c:idx val="0"/>
              <c:layout>
                <c:manualLayout>
                  <c:x val="1.6989345883619857E-2"/>
                  <c:y val="-5.658583167893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EE-48D0-A299-83B8A2E70369}"/>
                </c:ext>
              </c:extLst>
            </c:dLbl>
            <c:dLbl>
              <c:idx val="1"/>
              <c:layout>
                <c:manualLayout>
                  <c:x val="1.6361634212825573E-2"/>
                  <c:y val="-3.7436735104164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EE-48D0-A299-83B8A2E70369}"/>
                </c:ext>
              </c:extLst>
            </c:dLbl>
            <c:dLbl>
              <c:idx val="2"/>
              <c:layout>
                <c:manualLayout>
                  <c:x val="2.6568609243954017E-2"/>
                  <c:y val="-3.5022240092478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EE-48D0-A299-83B8A2E70369}"/>
                </c:ext>
              </c:extLst>
            </c:dLbl>
            <c:dLbl>
              <c:idx val="3"/>
              <c:layout>
                <c:manualLayout>
                  <c:x val="2.0632737276478595E-2"/>
                  <c:y val="-1.984126984126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EE-48D0-A299-83B8A2E70369}"/>
                </c:ext>
              </c:extLst>
            </c:dLbl>
            <c:dLbl>
              <c:idx val="4"/>
              <c:layout>
                <c:manualLayout>
                  <c:x val="2.2925263640531865E-2"/>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EE-48D0-A299-83B8A2E70369}"/>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 RESULTADOS'!$B$60:$B$64</c:f>
              <c:strCache>
                <c:ptCount val="5"/>
                <c:pt idx="0">
                  <c:v>Correo electrónico</c:v>
                </c:pt>
                <c:pt idx="1">
                  <c:v>Capacitaciones virtuales</c:v>
                </c:pt>
                <c:pt idx="2">
                  <c:v>Guías o documentos descargables</c:v>
                </c:pt>
                <c:pt idx="3">
                  <c:v>Página web</c:v>
                </c:pt>
                <c:pt idx="4">
                  <c:v>Redes sociales</c:v>
                </c:pt>
              </c:strCache>
            </c:strRef>
          </c:cat>
          <c:val>
            <c:numRef>
              <c:f>'TABLAS - RESULTADOS'!$C$60:$C$64</c:f>
              <c:numCache>
                <c:formatCode>0.00%</c:formatCode>
                <c:ptCount val="5"/>
                <c:pt idx="0">
                  <c:v>0.81932021466905192</c:v>
                </c:pt>
                <c:pt idx="1">
                  <c:v>0.73703041144901615</c:v>
                </c:pt>
                <c:pt idx="2">
                  <c:v>0.59928443649373886</c:v>
                </c:pt>
                <c:pt idx="3">
                  <c:v>0.2701252236135957</c:v>
                </c:pt>
                <c:pt idx="4">
                  <c:v>0.16994633273703041</c:v>
                </c:pt>
              </c:numCache>
            </c:numRef>
          </c:val>
          <c:extLst>
            <c:ext xmlns:c16="http://schemas.microsoft.com/office/drawing/2014/chart" uri="{C3380CC4-5D6E-409C-BE32-E72D297353CC}">
              <c16:uniqueId val="{0000000A-DDEE-48D0-A299-83B8A2E70369}"/>
            </c:ext>
          </c:extLst>
        </c:ser>
        <c:dLbls>
          <c:showLegendKey val="0"/>
          <c:showVal val="0"/>
          <c:showCatName val="0"/>
          <c:showSerName val="0"/>
          <c:showPercent val="0"/>
          <c:showBubbleSize val="0"/>
        </c:dLbls>
        <c:gapWidth val="150"/>
        <c:shape val="box"/>
        <c:axId val="1042235808"/>
        <c:axId val="628953280"/>
        <c:axId val="0"/>
      </c:bar3DChart>
      <c:catAx>
        <c:axId val="1042235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Century Gothic" panose="020B0502020202020204" pitchFamily="34" charset="0"/>
                <a:ea typeface="+mn-ea"/>
                <a:cs typeface="+mn-cs"/>
              </a:defRPr>
            </a:pPr>
            <a:endParaRPr lang="es-CO"/>
          </a:p>
        </c:txPr>
        <c:crossAx val="628953280"/>
        <c:crosses val="autoZero"/>
        <c:auto val="1"/>
        <c:lblAlgn val="ctr"/>
        <c:lblOffset val="100"/>
        <c:noMultiLvlLbl val="0"/>
      </c:catAx>
      <c:valAx>
        <c:axId val="6289532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04223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a:outerShdw blurRad="50800" dist="50800" dir="5400000" algn="ctr" rotWithShape="0">
        <a:schemeClr val="bg1"/>
      </a:outerShdw>
    </a:effectLst>
  </c:spPr>
  <c:txPr>
    <a:bodyPr/>
    <a:lstStyle/>
    <a:p>
      <a:pPr>
        <a:defRPr>
          <a:latin typeface="Century Gothic" panose="020B0502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'TABLAS - RESULTADOS'!$C$44</c:f>
              <c:strCache>
                <c:ptCount val="1"/>
                <c:pt idx="0">
                  <c:v>Porcentaje</c:v>
                </c:pt>
              </c:strCache>
            </c:strRef>
          </c:tx>
          <c:spPr>
            <a:solidFill>
              <a:schemeClr val="accent1"/>
            </a:solidFill>
            <a:ln>
              <a:solidFill>
                <a:schemeClr val="tx1"/>
              </a:solidFill>
            </a:ln>
            <a:effectLst>
              <a:outerShdw blurRad="50800" dist="50800" dir="5400000" algn="ctr" rotWithShape="0">
                <a:schemeClr val="tx1"/>
              </a:outerShdw>
            </a:effectLst>
            <a:sp3d>
              <a:contourClr>
                <a:schemeClr val="tx1"/>
              </a:contourClr>
            </a:sp3d>
          </c:spPr>
          <c:invertIfNegative val="0"/>
          <c:dPt>
            <c:idx val="0"/>
            <c:invertIfNegative val="0"/>
            <c:bubble3D val="0"/>
            <c:spPr>
              <a:solidFill>
                <a:schemeClr val="accent6">
                  <a:lumMod val="75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1-E4FC-48B5-8418-7F8BD0482034}"/>
              </c:ext>
            </c:extLst>
          </c:dPt>
          <c:dPt>
            <c:idx val="1"/>
            <c:invertIfNegative val="0"/>
            <c:bubble3D val="0"/>
            <c:spPr>
              <a:solidFill>
                <a:schemeClr val="accent6">
                  <a:lumMod val="40000"/>
                  <a:lumOff val="6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3-E4FC-48B5-8418-7F8BD0482034}"/>
              </c:ext>
            </c:extLst>
          </c:dPt>
          <c:dPt>
            <c:idx val="2"/>
            <c:invertIfNegative val="0"/>
            <c:bubble3D val="0"/>
            <c:spPr>
              <a:solidFill>
                <a:schemeClr val="accent6">
                  <a:lumMod val="60000"/>
                  <a:lumOff val="4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5-E4FC-48B5-8418-7F8BD0482034}"/>
              </c:ext>
            </c:extLst>
          </c:dPt>
          <c:dPt>
            <c:idx val="3"/>
            <c:invertIfNegative val="0"/>
            <c:bubble3D val="0"/>
            <c:spPr>
              <a:solidFill>
                <a:schemeClr val="accent6">
                  <a:lumMod val="60000"/>
                  <a:lumOff val="4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7-E4FC-48B5-8418-7F8BD0482034}"/>
              </c:ext>
            </c:extLst>
          </c:dPt>
          <c:dPt>
            <c:idx val="4"/>
            <c:invertIfNegative val="0"/>
            <c:bubble3D val="0"/>
            <c:spPr>
              <a:solidFill>
                <a:schemeClr val="accent6">
                  <a:lumMod val="60000"/>
                  <a:lumOff val="4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9-E4FC-48B5-8418-7F8BD0482034}"/>
              </c:ext>
            </c:extLst>
          </c:dPt>
          <c:dPt>
            <c:idx val="5"/>
            <c:invertIfNegative val="0"/>
            <c:bubble3D val="0"/>
            <c:spPr>
              <a:solidFill>
                <a:schemeClr val="accent6">
                  <a:lumMod val="20000"/>
                  <a:lumOff val="8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B-E4FC-48B5-8418-7F8BD0482034}"/>
              </c:ext>
            </c:extLst>
          </c:dPt>
          <c:dPt>
            <c:idx val="6"/>
            <c:invertIfNegative val="0"/>
            <c:bubble3D val="0"/>
            <c:spPr>
              <a:solidFill>
                <a:schemeClr val="accent6">
                  <a:lumMod val="20000"/>
                  <a:lumOff val="80000"/>
                </a:schemeClr>
              </a:solidFill>
              <a:ln>
                <a:solidFill>
                  <a:schemeClr val="tx1"/>
                </a:solidFill>
              </a:ln>
              <a:effectLst>
                <a:outerShdw blurRad="50800" dist="50800" dir="5400000" algn="ctr" rotWithShape="0">
                  <a:schemeClr val="tx1"/>
                </a:outerShdw>
              </a:effectLst>
              <a:sp3d>
                <a:contourClr>
                  <a:schemeClr val="tx1"/>
                </a:contourClr>
              </a:sp3d>
            </c:spPr>
            <c:extLst>
              <c:ext xmlns:c16="http://schemas.microsoft.com/office/drawing/2014/chart" uri="{C3380CC4-5D6E-409C-BE32-E72D297353CC}">
                <c16:uniqueId val="{0000000D-E4FC-48B5-8418-7F8BD0482034}"/>
              </c:ext>
            </c:extLst>
          </c:dPt>
          <c:dLbls>
            <c:dLbl>
              <c:idx val="0"/>
              <c:layout>
                <c:manualLayout>
                  <c:x val="1.5883355489654683E-2"/>
                  <c:y val="-2.0537212333096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FC-48B5-8418-7F8BD0482034}"/>
                </c:ext>
              </c:extLst>
            </c:dLbl>
            <c:dLbl>
              <c:idx val="1"/>
              <c:layout>
                <c:manualLayout>
                  <c:x val="1.8647438172363116E-2"/>
                  <c:y val="-4.0358744394618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FC-48B5-8418-7F8BD0482034}"/>
                </c:ext>
              </c:extLst>
            </c:dLbl>
            <c:dLbl>
              <c:idx val="2"/>
              <c:layout>
                <c:manualLayout>
                  <c:x val="1.3053206720654112E-2"/>
                  <c:y val="-1.7937219730941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FC-48B5-8418-7F8BD0482034}"/>
                </c:ext>
              </c:extLst>
            </c:dLbl>
            <c:dLbl>
              <c:idx val="3"/>
              <c:layout>
                <c:manualLayout>
                  <c:x val="1.3053206720654112E-2"/>
                  <c:y val="-1.7937219730941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FC-48B5-8418-7F8BD0482034}"/>
                </c:ext>
              </c:extLst>
            </c:dLbl>
            <c:dLbl>
              <c:idx val="4"/>
              <c:layout>
                <c:manualLayout>
                  <c:x val="2.2376925806835604E-2"/>
                  <c:y val="-3.1390134529147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FC-48B5-8418-7F8BD0482034}"/>
                </c:ext>
              </c:extLst>
            </c:dLbl>
            <c:dLbl>
              <c:idx val="6"/>
              <c:layout>
                <c:manualLayout>
                  <c:x val="1.5151515151515152E-2"/>
                  <c:y val="-1.486620416253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4FC-48B5-8418-7F8BD0482034}"/>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'TABLAS - RESULTADOS'!$B$45:$B$51</c:f>
              <c:strCache>
                <c:ptCount val="7"/>
                <c:pt idx="0">
                  <c:v>Dirección de Alimentos y Bebidas</c:v>
                </c:pt>
                <c:pt idx="1">
                  <c:v>Dirección de Dispositivos Médicos y Otras Tecnologías</c:v>
                </c:pt>
                <c:pt idx="2">
                  <c:v>Dirección de Medicamentos y Productos Biológicos</c:v>
                </c:pt>
                <c:pt idx="3">
                  <c:v>Dirección de Cosméticos, Aseo, Plaguicidas y Productos de Higiene Doméstica</c:v>
                </c:pt>
                <c:pt idx="4">
                  <c:v>InvimÁgil</c:v>
                </c:pt>
                <c:pt idx="5">
                  <c:v>operaciones sanitarias </c:v>
                </c:pt>
                <c:pt idx="6">
                  <c:v>responsabilidad sanitaria </c:v>
                </c:pt>
              </c:strCache>
            </c:strRef>
          </c:cat>
          <c:val>
            <c:numRef>
              <c:f>'TABLAS - RESULTADOS'!$C$45:$C$51</c:f>
              <c:numCache>
                <c:formatCode>0.00%</c:formatCode>
                <c:ptCount val="7"/>
                <c:pt idx="0">
                  <c:v>0.41860465116279072</c:v>
                </c:pt>
                <c:pt idx="1">
                  <c:v>0.35599284436493739</c:v>
                </c:pt>
                <c:pt idx="2">
                  <c:v>0.3434704830053667</c:v>
                </c:pt>
                <c:pt idx="3">
                  <c:v>0.33452593917710199</c:v>
                </c:pt>
                <c:pt idx="4">
                  <c:v>0.29516994633273702</c:v>
                </c:pt>
                <c:pt idx="5">
                  <c:v>0.23792486583184258</c:v>
                </c:pt>
                <c:pt idx="6">
                  <c:v>0.19499105545617174</c:v>
                </c:pt>
              </c:numCache>
            </c:numRef>
          </c:val>
          <c:extLst>
            <c:ext xmlns:c16="http://schemas.microsoft.com/office/drawing/2014/chart" uri="{C3380CC4-5D6E-409C-BE32-E72D297353CC}">
              <c16:uniqueId val="{0000000E-E4FC-48B5-8418-7F8BD0482034}"/>
            </c:ext>
          </c:extLst>
        </c:ser>
        <c:dLbls>
          <c:showLegendKey val="0"/>
          <c:showVal val="0"/>
          <c:showCatName val="0"/>
          <c:showSerName val="0"/>
          <c:showPercent val="0"/>
          <c:showBubbleSize val="0"/>
        </c:dLbls>
        <c:gapWidth val="150"/>
        <c:shape val="box"/>
        <c:axId val="1175130320"/>
        <c:axId val="621477600"/>
        <c:axId val="0"/>
      </c:bar3DChart>
      <c:catAx>
        <c:axId val="1175130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1200" baseline="0">
                <a:solidFill>
                  <a:sysClr val="windowText" lastClr="000000"/>
                </a:solidFill>
                <a:latin typeface="Century Gothic" panose="020B0502020202020204" pitchFamily="34" charset="0"/>
                <a:ea typeface="+mn-ea"/>
                <a:cs typeface="+mn-cs"/>
              </a:defRPr>
            </a:pPr>
            <a:endParaRPr lang="es-CO"/>
          </a:p>
        </c:txPr>
        <c:crossAx val="621477600"/>
        <c:crosses val="autoZero"/>
        <c:auto val="1"/>
        <c:lblAlgn val="ctr"/>
        <c:lblOffset val="100"/>
        <c:noMultiLvlLbl val="0"/>
      </c:catAx>
      <c:valAx>
        <c:axId val="621477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17513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latin typeface="Century Gothic" panose="020B0502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2E1E8-4BB0-4587-B91C-8C4151540762}" type="datetimeFigureOut">
              <a:rPr lang="es-CO" smtClean="0"/>
              <a:t>20/05/2026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C3A84-2870-4596-B2CF-7E621720CC2F}" type="slidenum">
              <a:rPr lang="es-CO" smtClean="0"/>
              <a:t>‹Nº›</a:t>
            </a:fld>
            <a:endParaRPr lang="es-CO"/>
          </a:p>
        </p:txBody>
      </p:sp>
    </p:spTree>
    <p:extLst>
      <p:ext uri="{BB962C8B-B14F-4D97-AF65-F5344CB8AC3E}">
        <p14:creationId xmlns:p14="http://schemas.microsoft.com/office/powerpoint/2010/main" val="226113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25995-A800-789A-8C10-0328E495C3C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E3BD99A-E426-63DD-EC6E-34125339A0E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98BAF56-8A24-66EE-732E-9F1844F8E4CC}"/>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A52F1E3E-D528-845B-13B8-2E749E709637}"/>
              </a:ext>
            </a:extLst>
          </p:cNvPr>
          <p:cNvSpPr>
            <a:spLocks noGrp="1"/>
          </p:cNvSpPr>
          <p:nvPr>
            <p:ph type="sldNum" sz="quarter" idx="5"/>
          </p:nvPr>
        </p:nvSpPr>
        <p:spPr/>
        <p:txBody>
          <a:bodyPr/>
          <a:lstStyle/>
          <a:p>
            <a:fld id="{CD9C3A84-2870-4596-B2CF-7E621720CC2F}" type="slidenum">
              <a:rPr lang="es-CO" smtClean="0"/>
              <a:t>2</a:t>
            </a:fld>
            <a:endParaRPr lang="es-CO"/>
          </a:p>
        </p:txBody>
      </p:sp>
    </p:spTree>
    <p:extLst>
      <p:ext uri="{BB962C8B-B14F-4D97-AF65-F5344CB8AC3E}">
        <p14:creationId xmlns:p14="http://schemas.microsoft.com/office/powerpoint/2010/main" val="27326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49A1-B30C-8208-FD79-41BE55E1DA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48A45C-A72E-221C-C8CA-F18E04C1D96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C2CB9D5-F291-1CE0-31D9-53DAAF21EA4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94DA40FF-9C72-D034-8A12-2DBB6B541440}"/>
              </a:ext>
            </a:extLst>
          </p:cNvPr>
          <p:cNvSpPr>
            <a:spLocks noGrp="1"/>
          </p:cNvSpPr>
          <p:nvPr>
            <p:ph type="sldNum" sz="quarter" idx="5"/>
          </p:nvPr>
        </p:nvSpPr>
        <p:spPr/>
        <p:txBody>
          <a:bodyPr/>
          <a:lstStyle/>
          <a:p>
            <a:fld id="{CD9C3A84-2870-4596-B2CF-7E621720CC2F}" type="slidenum">
              <a:rPr lang="es-CO" smtClean="0"/>
              <a:t>3</a:t>
            </a:fld>
            <a:endParaRPr lang="es-CO"/>
          </a:p>
        </p:txBody>
      </p:sp>
    </p:spTree>
    <p:extLst>
      <p:ext uri="{BB962C8B-B14F-4D97-AF65-F5344CB8AC3E}">
        <p14:creationId xmlns:p14="http://schemas.microsoft.com/office/powerpoint/2010/main" val="76102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49A1-B30C-8208-FD79-41BE55E1DA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48A45C-A72E-221C-C8CA-F18E04C1D96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C2CB9D5-F291-1CE0-31D9-53DAAF21EA4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94DA40FF-9C72-D034-8A12-2DBB6B541440}"/>
              </a:ext>
            </a:extLst>
          </p:cNvPr>
          <p:cNvSpPr>
            <a:spLocks noGrp="1"/>
          </p:cNvSpPr>
          <p:nvPr>
            <p:ph type="sldNum" sz="quarter" idx="5"/>
          </p:nvPr>
        </p:nvSpPr>
        <p:spPr/>
        <p:txBody>
          <a:bodyPr/>
          <a:lstStyle/>
          <a:p>
            <a:fld id="{CD9C3A84-2870-4596-B2CF-7E621720CC2F}" type="slidenum">
              <a:rPr lang="es-CO" smtClean="0"/>
              <a:t>4</a:t>
            </a:fld>
            <a:endParaRPr lang="es-CO"/>
          </a:p>
        </p:txBody>
      </p:sp>
    </p:spTree>
    <p:extLst>
      <p:ext uri="{BB962C8B-B14F-4D97-AF65-F5344CB8AC3E}">
        <p14:creationId xmlns:p14="http://schemas.microsoft.com/office/powerpoint/2010/main" val="284624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49A1-B30C-8208-FD79-41BE55E1DA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48A45C-A72E-221C-C8CA-F18E04C1D96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C2CB9D5-F291-1CE0-31D9-53DAAF21EA4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94DA40FF-9C72-D034-8A12-2DBB6B541440}"/>
              </a:ext>
            </a:extLst>
          </p:cNvPr>
          <p:cNvSpPr>
            <a:spLocks noGrp="1"/>
          </p:cNvSpPr>
          <p:nvPr>
            <p:ph type="sldNum" sz="quarter" idx="5"/>
          </p:nvPr>
        </p:nvSpPr>
        <p:spPr/>
        <p:txBody>
          <a:bodyPr/>
          <a:lstStyle/>
          <a:p>
            <a:fld id="{CD9C3A84-2870-4596-B2CF-7E621720CC2F}" type="slidenum">
              <a:rPr lang="es-CO" smtClean="0"/>
              <a:t>5</a:t>
            </a:fld>
            <a:endParaRPr lang="es-CO"/>
          </a:p>
        </p:txBody>
      </p:sp>
    </p:spTree>
    <p:extLst>
      <p:ext uri="{BB962C8B-B14F-4D97-AF65-F5344CB8AC3E}">
        <p14:creationId xmlns:p14="http://schemas.microsoft.com/office/powerpoint/2010/main" val="367180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49A1-B30C-8208-FD79-41BE55E1DA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48A45C-A72E-221C-C8CA-F18E04C1D96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C2CB9D5-F291-1CE0-31D9-53DAAF21EA4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94DA40FF-9C72-D034-8A12-2DBB6B541440}"/>
              </a:ext>
            </a:extLst>
          </p:cNvPr>
          <p:cNvSpPr>
            <a:spLocks noGrp="1"/>
          </p:cNvSpPr>
          <p:nvPr>
            <p:ph type="sldNum" sz="quarter" idx="5"/>
          </p:nvPr>
        </p:nvSpPr>
        <p:spPr/>
        <p:txBody>
          <a:bodyPr/>
          <a:lstStyle/>
          <a:p>
            <a:fld id="{CD9C3A84-2870-4596-B2CF-7E621720CC2F}" type="slidenum">
              <a:rPr lang="es-CO" smtClean="0"/>
              <a:t>6</a:t>
            </a:fld>
            <a:endParaRPr lang="es-CO"/>
          </a:p>
        </p:txBody>
      </p:sp>
    </p:spTree>
    <p:extLst>
      <p:ext uri="{BB962C8B-B14F-4D97-AF65-F5344CB8AC3E}">
        <p14:creationId xmlns:p14="http://schemas.microsoft.com/office/powerpoint/2010/main" val="3850791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descr="Logotipo, nombre de la empresa&#10;&#10;Descripción generada automáticamente">
            <a:extLst>
              <a:ext uri="{FF2B5EF4-FFF2-40B4-BE49-F238E27FC236}">
                <a16:creationId xmlns:a16="http://schemas.microsoft.com/office/drawing/2014/main" id="{D82E6FBA-5494-8C65-CDA1-16EF86AA8226}"/>
              </a:ext>
            </a:extLst>
          </p:cNvPr>
          <p:cNvPicPr>
            <a:picLocks noChangeAspect="1"/>
          </p:cNvPicPr>
          <p:nvPr userDrawn="1"/>
        </p:nvPicPr>
        <p:blipFill>
          <a:blip r:embed="rId2"/>
          <a:stretch>
            <a:fillRect/>
          </a:stretch>
        </p:blipFill>
        <p:spPr>
          <a:xfrm>
            <a:off x="-1" y="26702"/>
            <a:ext cx="12239845" cy="6831298"/>
          </a:xfrm>
          <a:prstGeom prst="rect">
            <a:avLst/>
          </a:prstGeom>
        </p:spPr>
      </p:pic>
    </p:spTree>
    <p:extLst>
      <p:ext uri="{BB962C8B-B14F-4D97-AF65-F5344CB8AC3E}">
        <p14:creationId xmlns:p14="http://schemas.microsoft.com/office/powerpoint/2010/main" val="379279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Forma&#10;&#10;Descripción generada automáticamente">
            <a:extLst>
              <a:ext uri="{FF2B5EF4-FFF2-40B4-BE49-F238E27FC236}">
                <a16:creationId xmlns:a16="http://schemas.microsoft.com/office/drawing/2014/main" id="{5FEFADDC-904F-5BCD-381A-88F1EA03EF8D}"/>
              </a:ext>
            </a:extLst>
          </p:cNvPr>
          <p:cNvPicPr>
            <a:picLocks noChangeAspect="1"/>
          </p:cNvPicPr>
          <p:nvPr userDrawn="1"/>
        </p:nvPicPr>
        <p:blipFill>
          <a:blip r:embed="rId2"/>
          <a:stretch>
            <a:fillRect/>
          </a:stretch>
        </p:blipFill>
        <p:spPr>
          <a:xfrm>
            <a:off x="-47845" y="13351"/>
            <a:ext cx="12239845" cy="6831298"/>
          </a:xfrm>
          <a:prstGeom prst="rect">
            <a:avLst/>
          </a:prstGeom>
        </p:spPr>
      </p:pic>
      <p:sp>
        <p:nvSpPr>
          <p:cNvPr id="2" name="Título 1">
            <a:extLst>
              <a:ext uri="{FF2B5EF4-FFF2-40B4-BE49-F238E27FC236}">
                <a16:creationId xmlns:a16="http://schemas.microsoft.com/office/drawing/2014/main" id="{DBFD9E43-1956-CB86-3FC5-84820AA0CAB5}"/>
              </a:ext>
            </a:extLst>
          </p:cNvPr>
          <p:cNvSpPr>
            <a:spLocks noGrp="1"/>
          </p:cNvSpPr>
          <p:nvPr>
            <p:ph type="ctrTitle"/>
          </p:nvPr>
        </p:nvSpPr>
        <p:spPr>
          <a:xfrm>
            <a:off x="1524000" y="1122363"/>
            <a:ext cx="9144000" cy="2387600"/>
          </a:xfrm>
        </p:spPr>
        <p:txBody>
          <a:bodyPr anchor="b">
            <a:normAutofit/>
          </a:bodyPr>
          <a:lstStyle>
            <a:lvl1pPr algn="ctr">
              <a:defRPr sz="3600" b="1">
                <a:solidFill>
                  <a:schemeClr val="bg1"/>
                </a:solidFill>
                <a:latin typeface="Nunito Sans Black" pitchFamily="2"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03946CC-52C7-5613-A34E-DFCC6682F60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75717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0A1EA-BDD4-FECF-9B87-D063C9350BAB}"/>
              </a:ext>
            </a:extLst>
          </p:cNvPr>
          <p:cNvSpPr>
            <a:spLocks noGrp="1"/>
          </p:cNvSpPr>
          <p:nvPr>
            <p:ph type="title"/>
          </p:nvPr>
        </p:nvSpPr>
        <p:spPr>
          <a:xfrm>
            <a:off x="838199" y="641580"/>
            <a:ext cx="8100000" cy="612000"/>
          </a:xfrm>
        </p:spPr>
        <p:txBody>
          <a:bodyPr>
            <a:noAutofit/>
          </a:bodyPr>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54A0E9-2E0C-0DA5-E075-54362F5FE43F}"/>
              </a:ext>
            </a:extLst>
          </p:cNvPr>
          <p:cNvSpPr>
            <a:spLocks noGrp="1"/>
          </p:cNvSpPr>
          <p:nvPr>
            <p:ph idx="1"/>
          </p:nvPr>
        </p:nvSpPr>
        <p:spPr>
          <a:xfrm>
            <a:off x="838198" y="2048902"/>
            <a:ext cx="8100000" cy="4320000"/>
          </a:xfrm>
        </p:spPr>
        <p:txBody>
          <a:bodyPr>
            <a:normAutofit/>
          </a:bodyPr>
          <a:lstStyle>
            <a:lvl1pPr algn="just">
              <a:defRPr sz="2000">
                <a:solidFill>
                  <a:srgbClr val="595959"/>
                </a:solidFill>
                <a:latin typeface="Nunito Sans" pitchFamily="2" charset="0"/>
              </a:defRPr>
            </a:lvl1pPr>
            <a:lvl2pPr algn="just">
              <a:defRPr sz="1800">
                <a:solidFill>
                  <a:srgbClr val="595959"/>
                </a:solidFill>
                <a:latin typeface="Nunito Sans" pitchFamily="2" charset="0"/>
              </a:defRPr>
            </a:lvl2pPr>
            <a:lvl3pPr algn="just">
              <a:defRPr sz="1600">
                <a:solidFill>
                  <a:srgbClr val="595959"/>
                </a:solidFill>
                <a:latin typeface="Nunito Sans" pitchFamily="2" charset="0"/>
              </a:defRPr>
            </a:lvl3pPr>
            <a:lvl4pPr algn="just">
              <a:defRPr sz="1400">
                <a:solidFill>
                  <a:srgbClr val="595959"/>
                </a:solidFill>
                <a:latin typeface="Nunito Sans" pitchFamily="2" charset="0"/>
              </a:defRPr>
            </a:lvl4pPr>
            <a:lvl5pPr algn="just">
              <a:defRPr sz="1400">
                <a:solidFill>
                  <a:srgbClr val="595959"/>
                </a:solidFill>
                <a:latin typeface="Nunito Sans"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9">
            <a:extLst>
              <a:ext uri="{FF2B5EF4-FFF2-40B4-BE49-F238E27FC236}">
                <a16:creationId xmlns:a16="http://schemas.microsoft.com/office/drawing/2014/main" id="{CA01B9E3-C726-F42D-079F-129FC39B74DA}"/>
              </a:ext>
            </a:extLst>
          </p:cNvPr>
          <p:cNvSpPr>
            <a:spLocks noGrp="1"/>
          </p:cNvSpPr>
          <p:nvPr>
            <p:ph type="body" sz="quarter" idx="10"/>
          </p:nvPr>
        </p:nvSpPr>
        <p:spPr>
          <a:xfrm>
            <a:off x="838199" y="1305904"/>
            <a:ext cx="8100000" cy="360000"/>
          </a:xfrm>
        </p:spPr>
        <p:txBody>
          <a:bodyPr anchor="ctr" anchorCtr="0">
            <a:normAutofit/>
          </a:bodyPr>
          <a:lstStyle>
            <a:lvl1pPr marL="0" indent="0">
              <a:buNone/>
              <a:defRPr sz="2000">
                <a:solidFill>
                  <a:srgbClr val="73B3A9"/>
                </a:solidFill>
                <a:latin typeface="Nunito Sans" pitchFamily="2" charset="0"/>
              </a:defRPr>
            </a:lvl1pPr>
          </a:lstStyle>
          <a:p>
            <a:pPr lvl="0"/>
            <a:r>
              <a:rPr lang="es-ES"/>
              <a:t>Haga clic para modificar los estilos de texto del patrón</a:t>
            </a:r>
          </a:p>
        </p:txBody>
      </p:sp>
    </p:spTree>
    <p:extLst>
      <p:ext uri="{BB962C8B-B14F-4D97-AF65-F5344CB8AC3E}">
        <p14:creationId xmlns:p14="http://schemas.microsoft.com/office/powerpoint/2010/main" val="229507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0A1EA-BDD4-FECF-9B87-D063C9350BAB}"/>
              </a:ext>
            </a:extLst>
          </p:cNvPr>
          <p:cNvSpPr>
            <a:spLocks noGrp="1"/>
          </p:cNvSpPr>
          <p:nvPr>
            <p:ph type="title"/>
          </p:nvPr>
        </p:nvSpPr>
        <p:spPr>
          <a:xfrm>
            <a:off x="838199" y="1141305"/>
            <a:ext cx="8100000" cy="540000"/>
          </a:xfrm>
        </p:spPr>
        <p:txBody>
          <a:bodyPr anchor="b" anchorCtr="0">
            <a:noAutofit/>
          </a:bodyPr>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54A0E9-2E0C-0DA5-E075-54362F5FE43F}"/>
              </a:ext>
            </a:extLst>
          </p:cNvPr>
          <p:cNvSpPr>
            <a:spLocks noGrp="1"/>
          </p:cNvSpPr>
          <p:nvPr>
            <p:ph idx="1"/>
          </p:nvPr>
        </p:nvSpPr>
        <p:spPr>
          <a:xfrm>
            <a:off x="838198" y="2048915"/>
            <a:ext cx="8100000" cy="4320000"/>
          </a:xfrm>
        </p:spPr>
        <p:txBody>
          <a:bodyPr>
            <a:normAutofit/>
          </a:bodyPr>
          <a:lstStyle>
            <a:lvl1pPr algn="just">
              <a:defRPr sz="2000">
                <a:solidFill>
                  <a:srgbClr val="595959"/>
                </a:solidFill>
                <a:latin typeface="Nunito Sans" pitchFamily="2" charset="0"/>
              </a:defRPr>
            </a:lvl1pPr>
            <a:lvl2pPr algn="just">
              <a:defRPr sz="1800">
                <a:solidFill>
                  <a:srgbClr val="595959"/>
                </a:solidFill>
                <a:latin typeface="Nunito Sans" pitchFamily="2" charset="0"/>
              </a:defRPr>
            </a:lvl2pPr>
            <a:lvl3pPr algn="just">
              <a:defRPr sz="1600">
                <a:solidFill>
                  <a:srgbClr val="595959"/>
                </a:solidFill>
                <a:latin typeface="Nunito Sans" pitchFamily="2" charset="0"/>
              </a:defRPr>
            </a:lvl3pPr>
            <a:lvl4pPr algn="just">
              <a:defRPr sz="1400">
                <a:solidFill>
                  <a:srgbClr val="595959"/>
                </a:solidFill>
                <a:latin typeface="Nunito Sans" pitchFamily="2" charset="0"/>
              </a:defRPr>
            </a:lvl4pPr>
            <a:lvl5pPr algn="just">
              <a:defRPr sz="1400">
                <a:solidFill>
                  <a:srgbClr val="595959"/>
                </a:solidFill>
                <a:latin typeface="Nunito Sans"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3238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seño personalizado">
    <p:spTree>
      <p:nvGrpSpPr>
        <p:cNvPr id="1" name=""/>
        <p:cNvGrpSpPr/>
        <p:nvPr/>
      </p:nvGrpSpPr>
      <p:grpSpPr>
        <a:xfrm>
          <a:off x="0" y="0"/>
          <a:ext cx="0" cy="0"/>
          <a:chOff x="0" y="0"/>
          <a:chExt cx="0" cy="0"/>
        </a:xfrm>
      </p:grpSpPr>
      <p:pic>
        <p:nvPicPr>
          <p:cNvPr id="3" name="Imagen 2" descr="Interfaz de usuario gráfica, Aplicación&#10;&#10;Descripción generada automáticamente">
            <a:extLst>
              <a:ext uri="{FF2B5EF4-FFF2-40B4-BE49-F238E27FC236}">
                <a16:creationId xmlns:a16="http://schemas.microsoft.com/office/drawing/2014/main" id="{30B5B4D8-20F5-88CD-CD6F-A450CA3AC189}"/>
              </a:ext>
            </a:extLst>
          </p:cNvPr>
          <p:cNvPicPr/>
          <p:nvPr userDrawn="1"/>
        </p:nvPicPr>
        <p:blipFill>
          <a:blip r:embed="rId2"/>
          <a:stretch>
            <a:fillRect/>
          </a:stretch>
        </p:blipFill>
        <p:spPr>
          <a:xfrm>
            <a:off x="-1" y="198"/>
            <a:ext cx="12287333" cy="6857802"/>
          </a:xfrm>
          <a:prstGeom prst="rect">
            <a:avLst/>
          </a:prstGeom>
        </p:spPr>
      </p:pic>
    </p:spTree>
    <p:extLst>
      <p:ext uri="{BB962C8B-B14F-4D97-AF65-F5344CB8AC3E}">
        <p14:creationId xmlns:p14="http://schemas.microsoft.com/office/powerpoint/2010/main" val="160771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52236-A15E-F749-53CF-09D1CD7F707C}"/>
              </a:ext>
            </a:extLst>
          </p:cNvPr>
          <p:cNvSpPr>
            <a:spLocks noGrp="1"/>
          </p:cNvSpPr>
          <p:nvPr>
            <p:ph type="title"/>
          </p:nvPr>
        </p:nvSpPr>
        <p:spPr>
          <a:xfrm>
            <a:off x="838198" y="1133426"/>
            <a:ext cx="11088000" cy="540000"/>
          </a:xfr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87928EF-AF12-B58A-6E09-98D1261B54FD}"/>
              </a:ext>
            </a:extLst>
          </p:cNvPr>
          <p:cNvSpPr>
            <a:spLocks noGrp="1"/>
          </p:cNvSpPr>
          <p:nvPr>
            <p:ph sz="half" idx="1"/>
          </p:nvPr>
        </p:nvSpPr>
        <p:spPr>
          <a:xfrm>
            <a:off x="838200" y="2048917"/>
            <a:ext cx="540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C7E7BE2-612E-17BD-0C19-390A0F5849C8}"/>
              </a:ext>
            </a:extLst>
          </p:cNvPr>
          <p:cNvSpPr>
            <a:spLocks noGrp="1"/>
          </p:cNvSpPr>
          <p:nvPr>
            <p:ph sz="half" idx="2"/>
          </p:nvPr>
        </p:nvSpPr>
        <p:spPr>
          <a:xfrm>
            <a:off x="6512451" y="2048917"/>
            <a:ext cx="540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Rectángulo 7">
            <a:extLst>
              <a:ext uri="{FF2B5EF4-FFF2-40B4-BE49-F238E27FC236}">
                <a16:creationId xmlns:a16="http://schemas.microsoft.com/office/drawing/2014/main" id="{B16C22A5-4598-B4FF-A281-696F67AA3019}"/>
              </a:ext>
            </a:extLst>
          </p:cNvPr>
          <p:cNvSpPr/>
          <p:nvPr userDrawn="1"/>
        </p:nvSpPr>
        <p:spPr>
          <a:xfrm>
            <a:off x="838199" y="1682714"/>
            <a:ext cx="11088000" cy="45719"/>
          </a:xfrm>
          <a:prstGeom prst="rect">
            <a:avLst/>
          </a:prstGeom>
          <a:solidFill>
            <a:srgbClr val="73B3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9812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seño personalizado">
    <p:spTree>
      <p:nvGrpSpPr>
        <p:cNvPr id="1" name=""/>
        <p:cNvGrpSpPr/>
        <p:nvPr/>
      </p:nvGrpSpPr>
      <p:grpSpPr>
        <a:xfrm>
          <a:off x="0" y="0"/>
          <a:ext cx="0" cy="0"/>
          <a:chOff x="0" y="0"/>
          <a:chExt cx="0" cy="0"/>
        </a:xfrm>
      </p:grpSpPr>
      <p:pic>
        <p:nvPicPr>
          <p:cNvPr id="3" name="Imagen 2" descr="Interfaz de usuario gráfica, Sitio web&#10;&#10;Descripción generada automáticamente">
            <a:extLst>
              <a:ext uri="{FF2B5EF4-FFF2-40B4-BE49-F238E27FC236}">
                <a16:creationId xmlns:a16="http://schemas.microsoft.com/office/drawing/2014/main" id="{66AC0F88-C6E9-8126-9EFE-112AA41C9637}"/>
              </a:ext>
            </a:extLst>
          </p:cNvPr>
          <p:cNvPicPr>
            <a:picLocks noChangeAspect="1"/>
          </p:cNvPicPr>
          <p:nvPr userDrawn="1"/>
        </p:nvPicPr>
        <p:blipFill>
          <a:blip r:embed="rId2"/>
          <a:stretch>
            <a:fillRect/>
          </a:stretch>
        </p:blipFill>
        <p:spPr>
          <a:xfrm>
            <a:off x="-1" y="26702"/>
            <a:ext cx="12239845" cy="6831298"/>
          </a:xfrm>
          <a:prstGeom prst="rect">
            <a:avLst/>
          </a:prstGeom>
        </p:spPr>
      </p:pic>
    </p:spTree>
    <p:extLst>
      <p:ext uri="{BB962C8B-B14F-4D97-AF65-F5344CB8AC3E}">
        <p14:creationId xmlns:p14="http://schemas.microsoft.com/office/powerpoint/2010/main" val="173250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Interfaz de usuario gráfica, Aplicación, Tabla&#10;&#10;Descripción generada automáticamente">
            <a:extLst>
              <a:ext uri="{FF2B5EF4-FFF2-40B4-BE49-F238E27FC236}">
                <a16:creationId xmlns:a16="http://schemas.microsoft.com/office/drawing/2014/main" id="{6716987B-DB7E-FF35-E2C4-A859D0DCA2B1}"/>
              </a:ext>
            </a:extLst>
          </p:cNvPr>
          <p:cNvPicPr/>
          <p:nvPr userDrawn="1"/>
        </p:nvPicPr>
        <p:blipFill>
          <a:blip r:embed="rId9"/>
          <a:stretch>
            <a:fillRect/>
          </a:stretch>
        </p:blipFill>
        <p:spPr>
          <a:xfrm>
            <a:off x="0" y="-26504"/>
            <a:ext cx="12335176" cy="6884504"/>
          </a:xfrm>
          <a:prstGeom prst="rect">
            <a:avLst/>
          </a:prstGeom>
        </p:spPr>
      </p:pic>
      <p:sp>
        <p:nvSpPr>
          <p:cNvPr id="2" name="Marcador de título 1">
            <a:extLst>
              <a:ext uri="{FF2B5EF4-FFF2-40B4-BE49-F238E27FC236}">
                <a16:creationId xmlns:a16="http://schemas.microsoft.com/office/drawing/2014/main" id="{3CECC2A8-87D2-880C-22C2-7AD467E03A67}"/>
              </a:ext>
            </a:extLst>
          </p:cNvPr>
          <p:cNvSpPr>
            <a:spLocks noGrp="1"/>
          </p:cNvSpPr>
          <p:nvPr>
            <p:ph type="title"/>
          </p:nvPr>
        </p:nvSpPr>
        <p:spPr>
          <a:xfrm>
            <a:off x="838200" y="1133426"/>
            <a:ext cx="8100000" cy="540000"/>
          </a:xfrm>
          <a:prstGeom prst="rect">
            <a:avLst/>
          </a:prstGeom>
        </p:spPr>
        <p:txBody>
          <a:bodyPr vert="horz" lIns="91440" tIns="45720" rIns="91440" bIns="45720" rtlCol="0" anchor="b" anchorCtr="0">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6341A9E-DBA6-C8BD-9514-9AA0197C819E}"/>
              </a:ext>
            </a:extLst>
          </p:cNvPr>
          <p:cNvSpPr>
            <a:spLocks noGrp="1"/>
          </p:cNvSpPr>
          <p:nvPr>
            <p:ph type="body" idx="1"/>
          </p:nvPr>
        </p:nvSpPr>
        <p:spPr>
          <a:xfrm>
            <a:off x="838200" y="2048902"/>
            <a:ext cx="8100000" cy="43200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Rectángulo 8">
            <a:extLst>
              <a:ext uri="{FF2B5EF4-FFF2-40B4-BE49-F238E27FC236}">
                <a16:creationId xmlns:a16="http://schemas.microsoft.com/office/drawing/2014/main" id="{1D71AF8C-BD6C-13A2-A2CE-859F476C8F12}"/>
              </a:ext>
            </a:extLst>
          </p:cNvPr>
          <p:cNvSpPr/>
          <p:nvPr userDrawn="1"/>
        </p:nvSpPr>
        <p:spPr>
          <a:xfrm>
            <a:off x="838199" y="1682714"/>
            <a:ext cx="8100000" cy="45719"/>
          </a:xfrm>
          <a:prstGeom prst="rect">
            <a:avLst/>
          </a:prstGeom>
          <a:solidFill>
            <a:srgbClr val="73B3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3759053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3" r:id="rId4"/>
    <p:sldLayoutId id="2147483662" r:id="rId5"/>
    <p:sldLayoutId id="2147483652" r:id="rId6"/>
    <p:sldLayoutId id="2147483661" r:id="rId7"/>
  </p:sldLayoutIdLst>
  <p:txStyles>
    <p:titleStyle>
      <a:lvl1pPr algn="l" defTabSz="914400" rtl="0" eaLnBrk="1" latinLnBrk="0" hangingPunct="1">
        <a:lnSpc>
          <a:spcPct val="90000"/>
        </a:lnSpc>
        <a:spcBef>
          <a:spcPct val="0"/>
        </a:spcBef>
        <a:buNone/>
        <a:defRPr sz="2400" b="0" kern="1200">
          <a:solidFill>
            <a:srgbClr val="73B3A9"/>
          </a:solidFill>
          <a:latin typeface="Nunito Sans Black" pitchFamily="2"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Nunito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Nunito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Nunito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Nunito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Nunito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r/pggsEuMtXR?origin=lprLin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invimagovco-my.sharepoint.com/:x:/g/personal/mdiazr_invima_gov_co/IQCsHECaElQZQKJX4Rm-PwKhASMX8-waOhv4E5v-URnMbq8?e=qnNdm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0F4C5-5FBF-60A5-E1F1-D54199AC8AF4}"/>
            </a:ext>
          </a:extLst>
        </p:cNvPr>
        <p:cNvGrpSpPr/>
        <p:nvPr/>
      </p:nvGrpSpPr>
      <p:grpSpPr>
        <a:xfrm>
          <a:off x="0" y="0"/>
          <a:ext cx="0" cy="0"/>
          <a:chOff x="0" y="0"/>
          <a:chExt cx="0" cy="0"/>
        </a:xfrm>
      </p:grpSpPr>
    </p:spTree>
    <p:extLst>
      <p:ext uri="{BB962C8B-B14F-4D97-AF65-F5344CB8AC3E}">
        <p14:creationId xmlns:p14="http://schemas.microsoft.com/office/powerpoint/2010/main" val="271269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5B304-D42F-A656-25E5-D4D8CF6553D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F658B6F-0E8B-470E-8950-145CF6F0F9CD}"/>
              </a:ext>
            </a:extLst>
          </p:cNvPr>
          <p:cNvPicPr>
            <a:picLocks noChangeAspect="1"/>
          </p:cNvPicPr>
          <p:nvPr/>
        </p:nvPicPr>
        <p:blipFill rotWithShape="1">
          <a:blip r:embed="rId3"/>
          <a:srcRect l="-1" t="10227" r="60171" b="66343"/>
          <a:stretch/>
        </p:blipFill>
        <p:spPr>
          <a:xfrm>
            <a:off x="2205655" y="2865442"/>
            <a:ext cx="7613049" cy="2519125"/>
          </a:xfrm>
          <a:prstGeom prst="rect">
            <a:avLst/>
          </a:prstGeom>
        </p:spPr>
      </p:pic>
      <p:sp>
        <p:nvSpPr>
          <p:cNvPr id="10" name="Título 3">
            <a:extLst>
              <a:ext uri="{FF2B5EF4-FFF2-40B4-BE49-F238E27FC236}">
                <a16:creationId xmlns:a16="http://schemas.microsoft.com/office/drawing/2014/main" id="{663040E6-EA77-EB7E-671A-2416FC9D4318}"/>
              </a:ext>
            </a:extLst>
          </p:cNvPr>
          <p:cNvSpPr txBox="1">
            <a:spLocks/>
          </p:cNvSpPr>
          <p:nvPr/>
        </p:nvSpPr>
        <p:spPr>
          <a:xfrm>
            <a:off x="1959006" y="1535837"/>
            <a:ext cx="8273987" cy="1329605"/>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kern="1200">
                <a:solidFill>
                  <a:srgbClr val="73B3A9"/>
                </a:solidFill>
                <a:latin typeface="Nunito Sans Black" pitchFamily="2" charset="0"/>
                <a:ea typeface="Verdana" panose="020B0604030504040204" pitchFamily="34" charset="0"/>
                <a:cs typeface="+mj-cs"/>
              </a:defRPr>
            </a:lvl1pPr>
          </a:lstStyle>
          <a:p>
            <a:pPr algn="ctr"/>
            <a:r>
              <a:rPr lang="es-MX" sz="4400" b="1" i="1" dirty="0">
                <a:solidFill>
                  <a:schemeClr val="tx1"/>
                </a:solidFill>
                <a:effectLst>
                  <a:outerShdw blurRad="38100" dist="38100" dir="2700000" algn="tl">
                    <a:srgbClr val="000000">
                      <a:alpha val="43137"/>
                    </a:srgbClr>
                  </a:outerShdw>
                </a:effectLst>
                <a:latin typeface="Segoe UI" panose="020B0502040204020203" pitchFamily="34" charset="0"/>
                <a:ea typeface="Verdana"/>
                <a:cs typeface="Segoe UI" panose="020B0502040204020203" pitchFamily="34" charset="0"/>
              </a:rPr>
              <a:t>Mecanismos de Participación </a:t>
            </a:r>
          </a:p>
        </p:txBody>
      </p:sp>
      <p:sp>
        <p:nvSpPr>
          <p:cNvPr id="5" name="Título 3">
            <a:extLst>
              <a:ext uri="{FF2B5EF4-FFF2-40B4-BE49-F238E27FC236}">
                <a16:creationId xmlns:a16="http://schemas.microsoft.com/office/drawing/2014/main" id="{427212D8-9CA0-4A16-90F1-72788C8E743A}"/>
              </a:ext>
            </a:extLst>
          </p:cNvPr>
          <p:cNvSpPr>
            <a:spLocks noGrp="1"/>
          </p:cNvSpPr>
          <p:nvPr>
            <p:ph type="title"/>
          </p:nvPr>
        </p:nvSpPr>
        <p:spPr>
          <a:xfrm>
            <a:off x="2783423" y="5198136"/>
            <a:ext cx="5881183" cy="658850"/>
          </a:xfrm>
        </p:spPr>
        <p:txBody>
          <a:bodyPr vert="horz" lIns="91440" tIns="45720" rIns="91440" bIns="45720" rtlCol="0" anchor="b" anchorCtr="0">
            <a:noAutofit/>
          </a:bodyPr>
          <a:lstStyle/>
          <a:p>
            <a:pPr algn="ctr"/>
            <a:r>
              <a:rPr lang="es-MX" sz="1800" b="1" i="1" dirty="0">
                <a:solidFill>
                  <a:schemeClr val="accent3">
                    <a:lumMod val="50000"/>
                  </a:schemeClr>
                </a:solidFill>
                <a:latin typeface="Segoe UI" panose="020B0502040204020203" pitchFamily="34" charset="0"/>
                <a:ea typeface="Verdana"/>
                <a:cs typeface="Segoe UI" panose="020B0502040204020203" pitchFamily="34" charset="0"/>
              </a:rPr>
              <a:t>INFORME DE ESCUCHA CIUDADANA - 2026</a:t>
            </a:r>
            <a:br>
              <a:rPr lang="es-MX" sz="1100" b="1" i="1" dirty="0">
                <a:solidFill>
                  <a:schemeClr val="accent3">
                    <a:lumMod val="50000"/>
                  </a:schemeClr>
                </a:solidFill>
                <a:latin typeface="Segoe UI" panose="020B0502040204020203" pitchFamily="34" charset="0"/>
                <a:ea typeface="Verdana"/>
                <a:cs typeface="Segoe UI" panose="020B0502040204020203" pitchFamily="34" charset="0"/>
              </a:rPr>
            </a:br>
            <a:endParaRPr lang="es-MX" sz="1100" b="1" i="1" dirty="0">
              <a:solidFill>
                <a:schemeClr val="accent3">
                  <a:lumMod val="50000"/>
                </a:schemeClr>
              </a:solidFill>
              <a:latin typeface="Segoe UI" panose="020B0502040204020203" pitchFamily="34" charset="0"/>
              <a:ea typeface="Verdana"/>
              <a:cs typeface="Segoe UI" panose="020B0502040204020203" pitchFamily="34" charset="0"/>
            </a:endParaRPr>
          </a:p>
        </p:txBody>
      </p:sp>
    </p:spTree>
    <p:extLst>
      <p:ext uri="{BB962C8B-B14F-4D97-AF65-F5344CB8AC3E}">
        <p14:creationId xmlns:p14="http://schemas.microsoft.com/office/powerpoint/2010/main" val="344332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B34F-EA8E-71BB-FAF4-9DFBA5239FF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D894757-C164-BCD2-6234-E364AEBCB812}"/>
              </a:ext>
            </a:extLst>
          </p:cNvPr>
          <p:cNvSpPr>
            <a:spLocks noGrp="1"/>
          </p:cNvSpPr>
          <p:nvPr>
            <p:ph type="title"/>
          </p:nvPr>
        </p:nvSpPr>
        <p:spPr>
          <a:xfrm>
            <a:off x="785947" y="326571"/>
            <a:ext cx="8100000" cy="1247561"/>
          </a:xfrm>
        </p:spPr>
        <p:txBody>
          <a:bodyPr vert="horz" lIns="91440" tIns="45720" rIns="91440" bIns="45720" rtlCol="0" anchor="b" anchorCtr="0">
            <a:noAutofit/>
          </a:bodyPr>
          <a:lstStyle/>
          <a:p>
            <a:pPr algn="ctr"/>
            <a:r>
              <a:rPr lang="es-MX" b="1" i="1" dirty="0">
                <a:solidFill>
                  <a:schemeClr val="accent3">
                    <a:lumMod val="50000"/>
                  </a:schemeClr>
                </a:solidFill>
                <a:latin typeface="Segoe UI" panose="020B0502040204020203" pitchFamily="34" charset="0"/>
                <a:ea typeface="Verdana"/>
                <a:cs typeface="Segoe UI" panose="020B0502040204020203" pitchFamily="34" charset="0"/>
              </a:rPr>
              <a:t>INFORME DE ESCUCHA CIUDADANA</a:t>
            </a:r>
            <a:br>
              <a:rPr lang="es-MX" sz="1400" b="1" i="1" dirty="0">
                <a:solidFill>
                  <a:schemeClr val="accent3">
                    <a:lumMod val="50000"/>
                  </a:schemeClr>
                </a:solidFill>
                <a:latin typeface="Segoe UI" panose="020B0502040204020203" pitchFamily="34" charset="0"/>
                <a:ea typeface="Verdana"/>
                <a:cs typeface="Segoe UI" panose="020B0502040204020203" pitchFamily="34" charset="0"/>
              </a:rPr>
            </a:br>
            <a:r>
              <a:rPr lang="es-MX" sz="1400" b="1" i="1" dirty="0">
                <a:solidFill>
                  <a:schemeClr val="accent3">
                    <a:lumMod val="50000"/>
                  </a:schemeClr>
                </a:solidFill>
                <a:latin typeface="Segoe UI" panose="020B0502040204020203" pitchFamily="34" charset="0"/>
                <a:ea typeface="Verdana"/>
                <a:cs typeface="Segoe UI" panose="020B0502040204020203" pitchFamily="34" charset="0"/>
              </a:rPr>
              <a:t>“Participación Ciudadana – INVIMA”</a:t>
            </a:r>
          </a:p>
        </p:txBody>
      </p:sp>
      <p:sp>
        <p:nvSpPr>
          <p:cNvPr id="8" name="Título 3">
            <a:extLst>
              <a:ext uri="{FF2B5EF4-FFF2-40B4-BE49-F238E27FC236}">
                <a16:creationId xmlns:a16="http://schemas.microsoft.com/office/drawing/2014/main" id="{2274702A-D343-24A7-D16A-8981D699CBC1}"/>
              </a:ext>
            </a:extLst>
          </p:cNvPr>
          <p:cNvSpPr txBox="1">
            <a:spLocks/>
          </p:cNvSpPr>
          <p:nvPr/>
        </p:nvSpPr>
        <p:spPr>
          <a:xfrm>
            <a:off x="5950157" y="1643360"/>
            <a:ext cx="6126479" cy="56863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kern="1200">
                <a:solidFill>
                  <a:srgbClr val="73B3A9"/>
                </a:solidFill>
                <a:latin typeface="Nunito Sans Black" pitchFamily="2" charset="0"/>
                <a:ea typeface="Verdana" panose="020B0604030504040204" pitchFamily="34" charset="0"/>
                <a:cs typeface="+mj-cs"/>
              </a:defRPr>
            </a:lvl1pPr>
          </a:lstStyle>
          <a:p>
            <a:pPr algn="ctr"/>
            <a:r>
              <a:rPr lang="es-MX" sz="1600" b="1" i="1" dirty="0">
                <a:solidFill>
                  <a:schemeClr val="accent3">
                    <a:lumMod val="50000"/>
                  </a:schemeClr>
                </a:solidFill>
                <a:latin typeface="Segoe UI" panose="020B0502040204020203" pitchFamily="34" charset="0"/>
                <a:ea typeface="Verdana"/>
                <a:cs typeface="Segoe UI" panose="020B0502040204020203" pitchFamily="34" charset="0"/>
              </a:rPr>
              <a:t>DESARROLLO </a:t>
            </a:r>
          </a:p>
        </p:txBody>
      </p:sp>
      <p:cxnSp>
        <p:nvCxnSpPr>
          <p:cNvPr id="5" name="Conector recto 4">
            <a:extLst>
              <a:ext uri="{FF2B5EF4-FFF2-40B4-BE49-F238E27FC236}">
                <a16:creationId xmlns:a16="http://schemas.microsoft.com/office/drawing/2014/main" id="{867DB5CC-B5F5-9326-F148-B0A88B8EE512}"/>
              </a:ext>
            </a:extLst>
          </p:cNvPr>
          <p:cNvCxnSpPr>
            <a:cxnSpLocks/>
          </p:cNvCxnSpPr>
          <p:nvPr/>
        </p:nvCxnSpPr>
        <p:spPr>
          <a:xfrm>
            <a:off x="5486401" y="1725283"/>
            <a:ext cx="0" cy="4666891"/>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7" name="Título 3">
            <a:extLst>
              <a:ext uri="{FF2B5EF4-FFF2-40B4-BE49-F238E27FC236}">
                <a16:creationId xmlns:a16="http://schemas.microsoft.com/office/drawing/2014/main" id="{A16AFE33-D989-9A69-A949-EE080E65E21F}"/>
              </a:ext>
            </a:extLst>
          </p:cNvPr>
          <p:cNvSpPr txBox="1">
            <a:spLocks/>
          </p:cNvSpPr>
          <p:nvPr/>
        </p:nvSpPr>
        <p:spPr>
          <a:xfrm>
            <a:off x="1030576" y="1969057"/>
            <a:ext cx="3992069" cy="30109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kern="1200">
                <a:solidFill>
                  <a:srgbClr val="73B3A9"/>
                </a:solidFill>
                <a:latin typeface="Nunito Sans Black" pitchFamily="2" charset="0"/>
                <a:ea typeface="Verdana" panose="020B0604030504040204" pitchFamily="34" charset="0"/>
                <a:cs typeface="+mj-cs"/>
              </a:defRPr>
            </a:lvl1pPr>
          </a:lstStyle>
          <a:p>
            <a:pPr algn="ctr"/>
            <a:r>
              <a:rPr lang="es-MX" sz="1600" b="1" i="1" dirty="0">
                <a:solidFill>
                  <a:schemeClr val="accent3">
                    <a:lumMod val="50000"/>
                  </a:schemeClr>
                </a:solidFill>
                <a:latin typeface="Segoe UI" panose="020B0502040204020203" pitchFamily="34" charset="0"/>
                <a:ea typeface="Verdana"/>
                <a:cs typeface="Segoe UI" panose="020B0502040204020203" pitchFamily="34" charset="0"/>
              </a:rPr>
              <a:t>OBJETIVO</a:t>
            </a:r>
          </a:p>
        </p:txBody>
      </p:sp>
      <p:sp>
        <p:nvSpPr>
          <p:cNvPr id="2" name="CuadroTexto 1">
            <a:extLst>
              <a:ext uri="{FF2B5EF4-FFF2-40B4-BE49-F238E27FC236}">
                <a16:creationId xmlns:a16="http://schemas.microsoft.com/office/drawing/2014/main" id="{BD645954-1A9B-45AC-A937-DE73E54094D5}"/>
              </a:ext>
            </a:extLst>
          </p:cNvPr>
          <p:cNvSpPr txBox="1"/>
          <p:nvPr/>
        </p:nvSpPr>
        <p:spPr>
          <a:xfrm>
            <a:off x="577049" y="2441359"/>
            <a:ext cx="4445590" cy="2862322"/>
          </a:xfrm>
          <a:prstGeom prst="rect">
            <a:avLst/>
          </a:prstGeom>
          <a:noFill/>
        </p:spPr>
        <p:txBody>
          <a:bodyPr wrap="square" rtlCol="0">
            <a:spAutoFit/>
          </a:bodyPr>
          <a:lstStyle/>
          <a:p>
            <a:pPr algn="just"/>
            <a:r>
              <a:rPr lang="es-ES" sz="1200" dirty="0">
                <a:latin typeface="Segoe UI" panose="020B0502040204020203" pitchFamily="34" charset="0"/>
                <a:cs typeface="Segoe UI" panose="020B0502040204020203" pitchFamily="34" charset="0"/>
              </a:rPr>
              <a:t>Realizar un ejercicio de escucha ciudadana que permita identificar, de forma directa y estructurada, las necesidades, inquietudes y expectativas de los usuarios frente a los trámites, servicios y canales de atención del INVIMA. A través de un espacio participativo, se busca recoger la voz de la ciudadanía como insumo clave para la mejora de procesos, la optimización de la comunicación institucional y la simplificación de trámites.</a:t>
            </a:r>
          </a:p>
          <a:p>
            <a:pPr algn="just"/>
            <a:endParaRPr lang="es-ES" sz="1200" dirty="0">
              <a:latin typeface="Segoe UI" panose="020B0502040204020203" pitchFamily="34" charset="0"/>
              <a:cs typeface="Segoe UI" panose="020B0502040204020203" pitchFamily="34" charset="0"/>
            </a:endParaRPr>
          </a:p>
          <a:p>
            <a:pPr algn="just"/>
            <a:r>
              <a:rPr lang="es-ES" sz="1200" dirty="0">
                <a:latin typeface="Segoe UI" panose="020B0502040204020203" pitchFamily="34" charset="0"/>
                <a:cs typeface="Segoe UI" panose="020B0502040204020203" pitchFamily="34" charset="0"/>
              </a:rPr>
              <a:t>Con esta información, la entidad podrá identificar oportunidades de ajuste que contribuyan a una gestión más cercana, eficiente y alineada con las necesidades reales del territorio, consolidando la escucha activa como herramienta estratégica para fortalecer la confianza institucional, mejorar la experiencia del usuario y avanzar hacia una gestión pública más transparente y centrada en el ciudadano.</a:t>
            </a:r>
            <a:endParaRPr lang="es-CO" sz="1200" dirty="0">
              <a:latin typeface="Segoe UI" panose="020B0502040204020203" pitchFamily="34" charset="0"/>
              <a:cs typeface="Segoe UI" panose="020B0502040204020203" pitchFamily="34" charset="0"/>
            </a:endParaRPr>
          </a:p>
        </p:txBody>
      </p:sp>
      <p:sp>
        <p:nvSpPr>
          <p:cNvPr id="12" name="CuadroTexto 11">
            <a:extLst>
              <a:ext uri="{FF2B5EF4-FFF2-40B4-BE49-F238E27FC236}">
                <a16:creationId xmlns:a16="http://schemas.microsoft.com/office/drawing/2014/main" id="{2FEF6B5B-34D0-452F-A3C6-E5CAF82E82C0}"/>
              </a:ext>
            </a:extLst>
          </p:cNvPr>
          <p:cNvSpPr txBox="1"/>
          <p:nvPr/>
        </p:nvSpPr>
        <p:spPr>
          <a:xfrm>
            <a:off x="5807475" y="2227219"/>
            <a:ext cx="5709819" cy="1938992"/>
          </a:xfrm>
          <a:prstGeom prst="rect">
            <a:avLst/>
          </a:prstGeom>
          <a:noFill/>
        </p:spPr>
        <p:txBody>
          <a:bodyPr wrap="square" rtlCol="0">
            <a:spAutoFit/>
          </a:bodyPr>
          <a:lstStyle/>
          <a:p>
            <a:pPr algn="just"/>
            <a:r>
              <a:rPr lang="es-ES" sz="1200" dirty="0">
                <a:latin typeface="Segoe UI" panose="020B0502040204020203" pitchFamily="34" charset="0"/>
                <a:cs typeface="Segoe UI" panose="020B0502040204020203" pitchFamily="34" charset="0"/>
              </a:rPr>
              <a:t>La implementación del ejercicio de escucha ciudadana se desarrolló desde el día 05 de febrero hasta el 23 de febrero, periodo durante el cual se dispuso el instrumento tipo "Encuesta” para la participación de la ciudadanía.</a:t>
            </a:r>
          </a:p>
          <a:p>
            <a:pPr algn="just"/>
            <a:endParaRPr lang="es-ES" sz="1200" dirty="0">
              <a:latin typeface="Segoe UI" panose="020B0502040204020203" pitchFamily="34" charset="0"/>
              <a:cs typeface="Segoe UI" panose="020B0502040204020203" pitchFamily="34" charset="0"/>
            </a:endParaRPr>
          </a:p>
          <a:p>
            <a:pPr algn="just"/>
            <a:r>
              <a:rPr lang="es-ES" sz="1200" dirty="0">
                <a:latin typeface="Segoe UI" panose="020B0502040204020203" pitchFamily="34" charset="0"/>
                <a:cs typeface="Segoe UI" panose="020B0502040204020203" pitchFamily="34" charset="0"/>
              </a:rPr>
              <a:t>Link: </a:t>
            </a:r>
            <a:r>
              <a:rPr lang="es-ES" sz="1200" dirty="0">
                <a:latin typeface="Segoe UI" panose="020B0502040204020203" pitchFamily="34" charset="0"/>
                <a:cs typeface="Segoe UI" panose="020B0502040204020203" pitchFamily="34" charset="0"/>
                <a:hlinkClick r:id="rId3"/>
              </a:rPr>
              <a:t>https://forms.office.com/r/pggsEuMtXR?origin=lprLink</a:t>
            </a:r>
            <a:r>
              <a:rPr lang="es-ES" sz="1200" dirty="0">
                <a:latin typeface="Segoe UI" panose="020B0502040204020203" pitchFamily="34" charset="0"/>
                <a:cs typeface="Segoe UI" panose="020B0502040204020203" pitchFamily="34" charset="0"/>
              </a:rPr>
              <a:t>   </a:t>
            </a:r>
          </a:p>
          <a:p>
            <a:pPr algn="just"/>
            <a:endParaRPr lang="es-ES" sz="1200" dirty="0">
              <a:latin typeface="Segoe UI" panose="020B0502040204020203" pitchFamily="34" charset="0"/>
              <a:cs typeface="Segoe UI" panose="020B0502040204020203" pitchFamily="34" charset="0"/>
            </a:endParaRPr>
          </a:p>
          <a:p>
            <a:pPr algn="just"/>
            <a:r>
              <a:rPr lang="es-ES" sz="1200" dirty="0">
                <a:latin typeface="Segoe UI" panose="020B0502040204020203" pitchFamily="34" charset="0"/>
                <a:cs typeface="Segoe UI" panose="020B0502040204020203" pitchFamily="34" charset="0"/>
              </a:rPr>
              <a:t>La estrategia fue divulgada a través de las redes sociales oficiales de la entidad, con el propósito de garantizar mayor alcance, visibilidad y participación de los diferentes grupos de interés.</a:t>
            </a:r>
          </a:p>
          <a:p>
            <a:pPr algn="just"/>
            <a:endParaRPr lang="es-CO" sz="1200" dirty="0">
              <a:latin typeface="Segoe UI" panose="020B0502040204020203" pitchFamily="34" charset="0"/>
              <a:cs typeface="Segoe UI" panose="020B0502040204020203" pitchFamily="34" charset="0"/>
            </a:endParaRPr>
          </a:p>
        </p:txBody>
      </p:sp>
      <p:pic>
        <p:nvPicPr>
          <p:cNvPr id="13" name="Imagen 12">
            <a:extLst>
              <a:ext uri="{FF2B5EF4-FFF2-40B4-BE49-F238E27FC236}">
                <a16:creationId xmlns:a16="http://schemas.microsoft.com/office/drawing/2014/main" id="{CC35548F-0CFA-401E-A8AB-A70B9C8087E0}"/>
              </a:ext>
            </a:extLst>
          </p:cNvPr>
          <p:cNvPicPr/>
          <p:nvPr/>
        </p:nvPicPr>
        <p:blipFill rotWithShape="1">
          <a:blip r:embed="rId4" cstate="print">
            <a:extLst>
              <a:ext uri="{28A0092B-C50C-407E-A947-70E740481C1C}">
                <a14:useLocalDpi xmlns:a14="http://schemas.microsoft.com/office/drawing/2010/main" val="0"/>
              </a:ext>
            </a:extLst>
          </a:blip>
          <a:srcRect b="1757"/>
          <a:stretch/>
        </p:blipFill>
        <p:spPr bwMode="auto">
          <a:xfrm>
            <a:off x="6523951" y="4043616"/>
            <a:ext cx="1831757" cy="2259530"/>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78213E79-44D2-46A8-9301-A98012DD7D5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013396" y="4043616"/>
            <a:ext cx="1831757" cy="2259530"/>
          </a:xfrm>
          <a:prstGeom prst="rect">
            <a:avLst/>
          </a:prstGeom>
        </p:spPr>
      </p:pic>
    </p:spTree>
    <p:extLst>
      <p:ext uri="{BB962C8B-B14F-4D97-AF65-F5344CB8AC3E}">
        <p14:creationId xmlns:p14="http://schemas.microsoft.com/office/powerpoint/2010/main" val="252623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B34F-EA8E-71BB-FAF4-9DFBA5239FF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D894757-C164-BCD2-6234-E364AEBCB812}"/>
              </a:ext>
            </a:extLst>
          </p:cNvPr>
          <p:cNvSpPr>
            <a:spLocks noGrp="1"/>
          </p:cNvSpPr>
          <p:nvPr>
            <p:ph type="title"/>
          </p:nvPr>
        </p:nvSpPr>
        <p:spPr>
          <a:xfrm>
            <a:off x="785947" y="326571"/>
            <a:ext cx="8100000" cy="1247561"/>
          </a:xfrm>
        </p:spPr>
        <p:txBody>
          <a:bodyPr vert="horz" lIns="91440" tIns="45720" rIns="91440" bIns="45720" rtlCol="0" anchor="b" anchorCtr="0">
            <a:noAutofit/>
          </a:bodyPr>
          <a:lstStyle/>
          <a:p>
            <a:pPr algn="ctr"/>
            <a:r>
              <a:rPr lang="es-MX" b="1" i="1" dirty="0">
                <a:solidFill>
                  <a:schemeClr val="accent3">
                    <a:lumMod val="50000"/>
                  </a:schemeClr>
                </a:solidFill>
                <a:latin typeface="Segoe UI" panose="020B0502040204020203" pitchFamily="34" charset="0"/>
                <a:ea typeface="Verdana"/>
                <a:cs typeface="Segoe UI" panose="020B0502040204020203" pitchFamily="34" charset="0"/>
              </a:rPr>
              <a:t>INFORME DE ESCUCHA CIUDADANA</a:t>
            </a:r>
            <a:br>
              <a:rPr lang="es-MX" sz="1400" b="1" i="1" dirty="0">
                <a:solidFill>
                  <a:schemeClr val="accent3">
                    <a:lumMod val="50000"/>
                  </a:schemeClr>
                </a:solidFill>
                <a:latin typeface="Segoe UI" panose="020B0502040204020203" pitchFamily="34" charset="0"/>
                <a:ea typeface="Verdana"/>
                <a:cs typeface="Segoe UI" panose="020B0502040204020203" pitchFamily="34" charset="0"/>
              </a:rPr>
            </a:br>
            <a:r>
              <a:rPr lang="es-MX" sz="1400" b="1" i="1" dirty="0">
                <a:solidFill>
                  <a:schemeClr val="accent3">
                    <a:lumMod val="50000"/>
                  </a:schemeClr>
                </a:solidFill>
                <a:latin typeface="Segoe UI" panose="020B0502040204020203" pitchFamily="34" charset="0"/>
                <a:ea typeface="Verdana"/>
                <a:cs typeface="Segoe UI" panose="020B0502040204020203" pitchFamily="34" charset="0"/>
              </a:rPr>
              <a:t>“Participación Ciudadana – INVIMA”</a:t>
            </a:r>
          </a:p>
        </p:txBody>
      </p:sp>
      <p:cxnSp>
        <p:nvCxnSpPr>
          <p:cNvPr id="5" name="Conector recto 4">
            <a:extLst>
              <a:ext uri="{FF2B5EF4-FFF2-40B4-BE49-F238E27FC236}">
                <a16:creationId xmlns:a16="http://schemas.microsoft.com/office/drawing/2014/main" id="{867DB5CC-B5F5-9326-F148-B0A88B8EE512}"/>
              </a:ext>
            </a:extLst>
          </p:cNvPr>
          <p:cNvCxnSpPr>
            <a:cxnSpLocks/>
          </p:cNvCxnSpPr>
          <p:nvPr/>
        </p:nvCxnSpPr>
        <p:spPr>
          <a:xfrm>
            <a:off x="5486401" y="1725283"/>
            <a:ext cx="0" cy="4666891"/>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7" name="Título 3">
            <a:extLst>
              <a:ext uri="{FF2B5EF4-FFF2-40B4-BE49-F238E27FC236}">
                <a16:creationId xmlns:a16="http://schemas.microsoft.com/office/drawing/2014/main" id="{A16AFE33-D989-9A69-A949-EE080E65E21F}"/>
              </a:ext>
            </a:extLst>
          </p:cNvPr>
          <p:cNvSpPr txBox="1">
            <a:spLocks/>
          </p:cNvSpPr>
          <p:nvPr/>
        </p:nvSpPr>
        <p:spPr>
          <a:xfrm>
            <a:off x="1026132" y="1800786"/>
            <a:ext cx="3992069" cy="30109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kern="1200">
                <a:solidFill>
                  <a:srgbClr val="73B3A9"/>
                </a:solidFill>
                <a:latin typeface="Nunito Sans Black" pitchFamily="2" charset="0"/>
                <a:ea typeface="Verdana" panose="020B0604030504040204" pitchFamily="34" charset="0"/>
                <a:cs typeface="+mj-cs"/>
              </a:defRPr>
            </a:lvl1pPr>
          </a:lstStyle>
          <a:p>
            <a:pPr algn="ctr"/>
            <a:r>
              <a:rPr lang="es-MX" sz="1600" b="1" i="1" dirty="0">
                <a:solidFill>
                  <a:schemeClr val="accent3">
                    <a:lumMod val="50000"/>
                  </a:schemeClr>
                </a:solidFill>
                <a:latin typeface="Segoe UI" panose="020B0502040204020203" pitchFamily="34" charset="0"/>
                <a:ea typeface="Verdana"/>
                <a:cs typeface="Segoe UI" panose="020B0502040204020203" pitchFamily="34" charset="0"/>
              </a:rPr>
              <a:t>RESULTADOS</a:t>
            </a:r>
          </a:p>
        </p:txBody>
      </p:sp>
      <p:sp>
        <p:nvSpPr>
          <p:cNvPr id="10" name="CuadroTexto 9">
            <a:extLst>
              <a:ext uri="{FF2B5EF4-FFF2-40B4-BE49-F238E27FC236}">
                <a16:creationId xmlns:a16="http://schemas.microsoft.com/office/drawing/2014/main" id="{6B29B61A-FF1E-4B1F-804B-283740D689C2}"/>
              </a:ext>
            </a:extLst>
          </p:cNvPr>
          <p:cNvSpPr txBox="1"/>
          <p:nvPr/>
        </p:nvSpPr>
        <p:spPr>
          <a:xfrm>
            <a:off x="1381239" y="2007267"/>
            <a:ext cx="4445590" cy="307777"/>
          </a:xfrm>
          <a:prstGeom prst="rect">
            <a:avLst/>
          </a:prstGeom>
          <a:noFill/>
        </p:spPr>
        <p:txBody>
          <a:bodyPr wrap="square" rtlCol="0">
            <a:spAutoFit/>
          </a:bodyPr>
          <a:lstStyle/>
          <a:p>
            <a:r>
              <a:rPr lang="es-CO" sz="1400" b="1" dirty="0">
                <a:latin typeface="Segoe UI" panose="020B0502040204020203" pitchFamily="34" charset="0"/>
                <a:cs typeface="Segoe UI" panose="020B0502040204020203" pitchFamily="34" charset="0"/>
              </a:rPr>
              <a:t>Total, de encuestados: </a:t>
            </a:r>
            <a:r>
              <a:rPr lang="es-CO" sz="1400" dirty="0">
                <a:latin typeface="Segoe UI" panose="020B0502040204020203" pitchFamily="34" charset="0"/>
                <a:cs typeface="Segoe UI" panose="020B0502040204020203" pitchFamily="34" charset="0"/>
              </a:rPr>
              <a:t>559 ciudadanos</a:t>
            </a:r>
          </a:p>
        </p:txBody>
      </p:sp>
      <p:graphicFrame>
        <p:nvGraphicFramePr>
          <p:cNvPr id="11" name="Gráfico 10">
            <a:extLst>
              <a:ext uri="{FF2B5EF4-FFF2-40B4-BE49-F238E27FC236}">
                <a16:creationId xmlns:a16="http://schemas.microsoft.com/office/drawing/2014/main" id="{7F94B369-442C-46F2-ACB2-F22C5527755E}"/>
              </a:ext>
            </a:extLst>
          </p:cNvPr>
          <p:cNvGraphicFramePr/>
          <p:nvPr>
            <p:extLst>
              <p:ext uri="{D42A27DB-BD31-4B8C-83A1-F6EECF244321}">
                <p14:modId xmlns:p14="http://schemas.microsoft.com/office/powerpoint/2010/main" val="3575265911"/>
              </p:ext>
            </p:extLst>
          </p:nvPr>
        </p:nvGraphicFramePr>
        <p:xfrm>
          <a:off x="412645" y="2810691"/>
          <a:ext cx="4841875" cy="2299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a 8">
            <a:extLst>
              <a:ext uri="{FF2B5EF4-FFF2-40B4-BE49-F238E27FC236}">
                <a16:creationId xmlns:a16="http://schemas.microsoft.com/office/drawing/2014/main" id="{9D16AA13-BACB-4D29-9C7B-B45D67474023}"/>
              </a:ext>
            </a:extLst>
          </p:cNvPr>
          <p:cNvGraphicFramePr>
            <a:graphicFrameLocks noGrp="1"/>
          </p:cNvGraphicFramePr>
          <p:nvPr>
            <p:extLst>
              <p:ext uri="{D42A27DB-BD31-4B8C-83A1-F6EECF244321}">
                <p14:modId xmlns:p14="http://schemas.microsoft.com/office/powerpoint/2010/main" val="451159722"/>
              </p:ext>
            </p:extLst>
          </p:nvPr>
        </p:nvGraphicFramePr>
        <p:xfrm>
          <a:off x="577049" y="5110025"/>
          <a:ext cx="4589745" cy="1124270"/>
        </p:xfrm>
        <a:graphic>
          <a:graphicData uri="http://schemas.openxmlformats.org/drawingml/2006/table">
            <a:tbl>
              <a:tblPr firstRow="1" firstCol="1" bandRow="1"/>
              <a:tblGrid>
                <a:gridCol w="1529915">
                  <a:extLst>
                    <a:ext uri="{9D8B030D-6E8A-4147-A177-3AD203B41FA5}">
                      <a16:colId xmlns:a16="http://schemas.microsoft.com/office/drawing/2014/main" val="1884940098"/>
                    </a:ext>
                  </a:extLst>
                </a:gridCol>
                <a:gridCol w="1529915">
                  <a:extLst>
                    <a:ext uri="{9D8B030D-6E8A-4147-A177-3AD203B41FA5}">
                      <a16:colId xmlns:a16="http://schemas.microsoft.com/office/drawing/2014/main" val="3835495226"/>
                    </a:ext>
                  </a:extLst>
                </a:gridCol>
                <a:gridCol w="1529915">
                  <a:extLst>
                    <a:ext uri="{9D8B030D-6E8A-4147-A177-3AD203B41FA5}">
                      <a16:colId xmlns:a16="http://schemas.microsoft.com/office/drawing/2014/main" val="4138108856"/>
                    </a:ext>
                  </a:extLst>
                </a:gridCol>
              </a:tblGrid>
              <a:tr h="143993">
                <a:tc>
                  <a:txBody>
                    <a:bodyPr/>
                    <a:lstStyle/>
                    <a:p>
                      <a:pPr algn="ctr">
                        <a:lnSpc>
                          <a:spcPct val="107000"/>
                        </a:lnSpc>
                        <a:spcAft>
                          <a:spcPts val="0"/>
                        </a:spcAft>
                      </a:pPr>
                      <a:r>
                        <a:rPr lang="es-CO" sz="1200" b="1">
                          <a:effectLst/>
                          <a:latin typeface="Century Gothic" panose="020B0502020202020204" pitchFamily="34" charset="0"/>
                          <a:ea typeface="Calibri" panose="020F0502020204030204" pitchFamily="34" charset="0"/>
                          <a:cs typeface="Times New Roman" panose="02020603050405020304" pitchFamily="18" charset="0"/>
                        </a:rPr>
                        <a:t>Tipo de usuario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Century Gothic" panose="020B0502020202020204" pitchFamily="34" charset="0"/>
                          <a:ea typeface="Calibri" panose="020F0502020204030204" pitchFamily="34" charset="0"/>
                          <a:cs typeface="Times New Roman" panose="02020603050405020304" pitchFamily="18" charset="0"/>
                        </a:rPr>
                        <a:t>Cantidad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Century Gothic" panose="020B0502020202020204" pitchFamily="34" charset="0"/>
                          <a:ea typeface="Calibri" panose="020F0502020204030204" pitchFamily="34" charset="0"/>
                          <a:cs typeface="Times New Roman" panose="02020603050405020304" pitchFamily="18" charset="0"/>
                        </a:rPr>
                        <a:t>Porcentaje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328537"/>
                  </a:ext>
                </a:extLst>
              </a:tr>
              <a:tr h="144091">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Persona natural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259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46,33 %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788461"/>
                  </a:ext>
                </a:extLst>
              </a:tr>
              <a:tr h="144091">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Persona jurídica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239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42,75 %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507082"/>
                  </a:ext>
                </a:extLst>
              </a:tr>
              <a:tr h="295916">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Profesional independiente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53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9,48 %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759411"/>
                  </a:ext>
                </a:extLst>
              </a:tr>
              <a:tr h="144091">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Otro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Century Gothic" panose="020B0502020202020204" pitchFamily="34" charset="0"/>
                          <a:ea typeface="Calibri" panose="020F0502020204030204" pitchFamily="34" charset="0"/>
                          <a:cs typeface="Times New Roman" panose="02020603050405020304" pitchFamily="18" charset="0"/>
                        </a:rPr>
                        <a:t>1,43 %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723252"/>
                  </a:ext>
                </a:extLst>
              </a:tr>
            </a:tbl>
          </a:graphicData>
        </a:graphic>
      </p:graphicFrame>
      <p:sp>
        <p:nvSpPr>
          <p:cNvPr id="15" name="CuadroTexto 14">
            <a:extLst>
              <a:ext uri="{FF2B5EF4-FFF2-40B4-BE49-F238E27FC236}">
                <a16:creationId xmlns:a16="http://schemas.microsoft.com/office/drawing/2014/main" id="{23B8F597-6074-43FC-83E8-EB2DA6BD6039}"/>
              </a:ext>
            </a:extLst>
          </p:cNvPr>
          <p:cNvSpPr txBox="1"/>
          <p:nvPr/>
        </p:nvSpPr>
        <p:spPr>
          <a:xfrm>
            <a:off x="390357" y="2569401"/>
            <a:ext cx="4445590" cy="307777"/>
          </a:xfrm>
          <a:prstGeom prst="rect">
            <a:avLst/>
          </a:prstGeom>
          <a:noFill/>
        </p:spPr>
        <p:txBody>
          <a:bodyPr wrap="square" rtlCol="0">
            <a:spAutoFit/>
          </a:bodyPr>
          <a:lstStyle/>
          <a:p>
            <a:pPr marL="285750" lvl="0" indent="-285750">
              <a:buFont typeface="Wingdings" panose="05000000000000000000" pitchFamily="2" charset="2"/>
              <a:buChar char="ü"/>
            </a:pPr>
            <a:r>
              <a:rPr lang="es-CO" sz="1400" b="1" dirty="0">
                <a:latin typeface="Century Gothic" panose="020B0502020202020204" pitchFamily="34" charset="0"/>
                <a:cs typeface="Segoe UI" panose="020B0502040204020203" pitchFamily="34" charset="0"/>
              </a:rPr>
              <a:t>Tipo de usuario:</a:t>
            </a:r>
          </a:p>
        </p:txBody>
      </p:sp>
      <p:sp>
        <p:nvSpPr>
          <p:cNvPr id="16" name="CuadroTexto 15">
            <a:extLst>
              <a:ext uri="{FF2B5EF4-FFF2-40B4-BE49-F238E27FC236}">
                <a16:creationId xmlns:a16="http://schemas.microsoft.com/office/drawing/2014/main" id="{09C554F9-F5C5-4EAA-9B61-089DC64A1525}"/>
              </a:ext>
            </a:extLst>
          </p:cNvPr>
          <p:cNvSpPr txBox="1"/>
          <p:nvPr/>
        </p:nvSpPr>
        <p:spPr>
          <a:xfrm>
            <a:off x="5668655" y="1740151"/>
            <a:ext cx="4445590" cy="307777"/>
          </a:xfrm>
          <a:prstGeom prst="rect">
            <a:avLst/>
          </a:prstGeom>
          <a:noFill/>
        </p:spPr>
        <p:txBody>
          <a:bodyPr wrap="square" rtlCol="0">
            <a:spAutoFit/>
          </a:bodyPr>
          <a:lstStyle/>
          <a:p>
            <a:pPr marL="285750" lvl="0" indent="-285750">
              <a:buFont typeface="Wingdings" panose="05000000000000000000" pitchFamily="2" charset="2"/>
              <a:buChar char="ü"/>
            </a:pPr>
            <a:r>
              <a:rPr lang="es-CO" sz="1400" b="1" dirty="0">
                <a:latin typeface="Century Gothic" panose="020B0502020202020204" pitchFamily="34" charset="0"/>
                <a:cs typeface="Segoe UI" panose="020B0502040204020203" pitchFamily="34" charset="0"/>
              </a:rPr>
              <a:t>Departamento desde el que responden:</a:t>
            </a:r>
          </a:p>
        </p:txBody>
      </p:sp>
      <p:graphicFrame>
        <p:nvGraphicFramePr>
          <p:cNvPr id="17" name="Gráfico 16">
            <a:extLst>
              <a:ext uri="{FF2B5EF4-FFF2-40B4-BE49-F238E27FC236}">
                <a16:creationId xmlns:a16="http://schemas.microsoft.com/office/drawing/2014/main" id="{DE645492-3217-4F42-B7F4-74F7FB21C33E}"/>
              </a:ext>
            </a:extLst>
          </p:cNvPr>
          <p:cNvGraphicFramePr/>
          <p:nvPr>
            <p:extLst>
              <p:ext uri="{D42A27DB-BD31-4B8C-83A1-F6EECF244321}">
                <p14:modId xmlns:p14="http://schemas.microsoft.com/office/powerpoint/2010/main" val="4119520314"/>
              </p:ext>
            </p:extLst>
          </p:nvPr>
        </p:nvGraphicFramePr>
        <p:xfrm>
          <a:off x="5668655" y="2028655"/>
          <a:ext cx="5791200" cy="2171065"/>
        </p:xfrm>
        <a:graphic>
          <a:graphicData uri="http://schemas.openxmlformats.org/drawingml/2006/chart">
            <c:chart xmlns:c="http://schemas.openxmlformats.org/drawingml/2006/chart" xmlns:r="http://schemas.openxmlformats.org/officeDocument/2006/relationships" r:id="rId4"/>
          </a:graphicData>
        </a:graphic>
      </p:graphicFrame>
      <p:sp>
        <p:nvSpPr>
          <p:cNvPr id="18" name="CuadroTexto 17">
            <a:extLst>
              <a:ext uri="{FF2B5EF4-FFF2-40B4-BE49-F238E27FC236}">
                <a16:creationId xmlns:a16="http://schemas.microsoft.com/office/drawing/2014/main" id="{472973AE-9A33-4960-BE86-25B914DFBE9F}"/>
              </a:ext>
            </a:extLst>
          </p:cNvPr>
          <p:cNvSpPr txBox="1"/>
          <p:nvPr/>
        </p:nvSpPr>
        <p:spPr>
          <a:xfrm>
            <a:off x="5678596" y="4148613"/>
            <a:ext cx="5829293" cy="369332"/>
          </a:xfrm>
          <a:prstGeom prst="rect">
            <a:avLst/>
          </a:prstGeom>
          <a:noFill/>
        </p:spPr>
        <p:txBody>
          <a:bodyPr wrap="square" rtlCol="0">
            <a:spAutoFit/>
          </a:bodyPr>
          <a:lstStyle/>
          <a:p>
            <a:pPr marL="285750" lvl="0" indent="-285750">
              <a:buFont typeface="Wingdings" panose="05000000000000000000" pitchFamily="2" charset="2"/>
              <a:buChar char="ü"/>
            </a:pPr>
            <a:r>
              <a:rPr lang="es-ES" sz="1400" b="1" dirty="0">
                <a:latin typeface="Century Gothic" panose="020B0502020202020204" pitchFamily="34" charset="0"/>
                <a:cs typeface="Segoe UI" panose="020B0502040204020203" pitchFamily="34" charset="0"/>
              </a:rPr>
              <a:t>Medios preferidos para recibir información </a:t>
            </a:r>
            <a:r>
              <a:rPr lang="es-ES" b="1" dirty="0">
                <a:latin typeface="Century Gothic" panose="020B0502020202020204" pitchFamily="34" charset="0"/>
                <a:cs typeface="Segoe UI" panose="020B0502040204020203" pitchFamily="34" charset="0"/>
              </a:rPr>
              <a:t>–</a:t>
            </a:r>
            <a:r>
              <a:rPr lang="es-ES" sz="1000" b="1" dirty="0">
                <a:latin typeface="Century Gothic" panose="020B0502020202020204" pitchFamily="34" charset="0"/>
                <a:cs typeface="Segoe UI" panose="020B0502040204020203" pitchFamily="34" charset="0"/>
              </a:rPr>
              <a:t> </a:t>
            </a:r>
            <a:r>
              <a:rPr lang="es-ES" sz="1050" b="1" i="1" dirty="0">
                <a:solidFill>
                  <a:srgbClr val="69A02C"/>
                </a:solidFill>
                <a:latin typeface="Century Gothic" panose="020B0502020202020204" pitchFamily="34" charset="0"/>
                <a:cs typeface="Segoe UI" panose="020B0502040204020203" pitchFamily="34" charset="0"/>
              </a:rPr>
              <a:t>Selección Múltiple</a:t>
            </a:r>
            <a:endParaRPr lang="es-CO" sz="1400" b="1" i="1" dirty="0">
              <a:solidFill>
                <a:srgbClr val="69A02C"/>
              </a:solidFill>
              <a:latin typeface="Century Gothic" panose="020B0502020202020204" pitchFamily="34" charset="0"/>
              <a:cs typeface="Segoe UI" panose="020B0502040204020203" pitchFamily="34" charset="0"/>
            </a:endParaRPr>
          </a:p>
        </p:txBody>
      </p:sp>
      <p:graphicFrame>
        <p:nvGraphicFramePr>
          <p:cNvPr id="19" name="Gráfico 18">
            <a:extLst>
              <a:ext uri="{FF2B5EF4-FFF2-40B4-BE49-F238E27FC236}">
                <a16:creationId xmlns:a16="http://schemas.microsoft.com/office/drawing/2014/main" id="{C01387F2-906A-4D0D-8DE4-EF0B68B9F459}"/>
              </a:ext>
            </a:extLst>
          </p:cNvPr>
          <p:cNvGraphicFramePr/>
          <p:nvPr>
            <p:extLst>
              <p:ext uri="{D42A27DB-BD31-4B8C-83A1-F6EECF244321}">
                <p14:modId xmlns:p14="http://schemas.microsoft.com/office/powerpoint/2010/main" val="2625891750"/>
              </p:ext>
            </p:extLst>
          </p:nvPr>
        </p:nvGraphicFramePr>
        <p:xfrm>
          <a:off x="5574127" y="4466837"/>
          <a:ext cx="6418552" cy="1989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749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B34F-EA8E-71BB-FAF4-9DFBA5239FF6}"/>
            </a:ext>
          </a:extLst>
        </p:cNvPr>
        <p:cNvGrpSpPr/>
        <p:nvPr/>
      </p:nvGrpSpPr>
      <p:grpSpPr>
        <a:xfrm>
          <a:off x="0" y="0"/>
          <a:ext cx="0" cy="0"/>
          <a:chOff x="0" y="0"/>
          <a:chExt cx="0" cy="0"/>
        </a:xfrm>
      </p:grpSpPr>
      <p:graphicFrame>
        <p:nvGraphicFramePr>
          <p:cNvPr id="20" name="Gráfico 19">
            <a:extLst>
              <a:ext uri="{FF2B5EF4-FFF2-40B4-BE49-F238E27FC236}">
                <a16:creationId xmlns:a16="http://schemas.microsoft.com/office/drawing/2014/main" id="{6A29ECEC-7A9C-4EE9-9D74-1A1957E8C442}"/>
              </a:ext>
            </a:extLst>
          </p:cNvPr>
          <p:cNvGraphicFramePr/>
          <p:nvPr>
            <p:extLst>
              <p:ext uri="{D42A27DB-BD31-4B8C-83A1-F6EECF244321}">
                <p14:modId xmlns:p14="http://schemas.microsoft.com/office/powerpoint/2010/main" val="337539562"/>
              </p:ext>
            </p:extLst>
          </p:nvPr>
        </p:nvGraphicFramePr>
        <p:xfrm>
          <a:off x="0" y="2918290"/>
          <a:ext cx="6437486" cy="2843318"/>
        </p:xfrm>
        <a:graphic>
          <a:graphicData uri="http://schemas.openxmlformats.org/drawingml/2006/chart">
            <c:chart xmlns:c="http://schemas.openxmlformats.org/drawingml/2006/chart" xmlns:r="http://schemas.openxmlformats.org/officeDocument/2006/relationships" r:id="rId3"/>
          </a:graphicData>
        </a:graphic>
      </p:graphicFrame>
      <p:sp>
        <p:nvSpPr>
          <p:cNvPr id="4" name="Título 3">
            <a:extLst>
              <a:ext uri="{FF2B5EF4-FFF2-40B4-BE49-F238E27FC236}">
                <a16:creationId xmlns:a16="http://schemas.microsoft.com/office/drawing/2014/main" id="{3D894757-C164-BCD2-6234-E364AEBCB812}"/>
              </a:ext>
            </a:extLst>
          </p:cNvPr>
          <p:cNvSpPr>
            <a:spLocks noGrp="1"/>
          </p:cNvSpPr>
          <p:nvPr>
            <p:ph type="title"/>
          </p:nvPr>
        </p:nvSpPr>
        <p:spPr>
          <a:xfrm>
            <a:off x="785947" y="326571"/>
            <a:ext cx="8100000" cy="1247561"/>
          </a:xfrm>
        </p:spPr>
        <p:txBody>
          <a:bodyPr vert="horz" lIns="91440" tIns="45720" rIns="91440" bIns="45720" rtlCol="0" anchor="b" anchorCtr="0">
            <a:noAutofit/>
          </a:bodyPr>
          <a:lstStyle/>
          <a:p>
            <a:pPr algn="ctr"/>
            <a:r>
              <a:rPr lang="es-MX" b="1" i="1" dirty="0">
                <a:solidFill>
                  <a:schemeClr val="accent3">
                    <a:lumMod val="50000"/>
                  </a:schemeClr>
                </a:solidFill>
                <a:latin typeface="Segoe UI" panose="020B0502040204020203" pitchFamily="34" charset="0"/>
                <a:ea typeface="Verdana"/>
                <a:cs typeface="Segoe UI" panose="020B0502040204020203" pitchFamily="34" charset="0"/>
              </a:rPr>
              <a:t>INFORME DE ESCUCHA CIUDADANA</a:t>
            </a:r>
            <a:br>
              <a:rPr lang="es-MX" sz="1400" b="1" i="1" dirty="0">
                <a:solidFill>
                  <a:schemeClr val="accent3">
                    <a:lumMod val="50000"/>
                  </a:schemeClr>
                </a:solidFill>
                <a:latin typeface="Segoe UI" panose="020B0502040204020203" pitchFamily="34" charset="0"/>
                <a:ea typeface="Verdana"/>
                <a:cs typeface="Segoe UI" panose="020B0502040204020203" pitchFamily="34" charset="0"/>
              </a:rPr>
            </a:br>
            <a:r>
              <a:rPr lang="es-MX" sz="1400" b="1" i="1" dirty="0">
                <a:solidFill>
                  <a:schemeClr val="accent3">
                    <a:lumMod val="50000"/>
                  </a:schemeClr>
                </a:solidFill>
                <a:latin typeface="Segoe UI" panose="020B0502040204020203" pitchFamily="34" charset="0"/>
                <a:ea typeface="Verdana"/>
                <a:cs typeface="Segoe UI" panose="020B0502040204020203" pitchFamily="34" charset="0"/>
              </a:rPr>
              <a:t>“Participación Ciudadana – INVIMA”</a:t>
            </a:r>
          </a:p>
        </p:txBody>
      </p:sp>
      <p:cxnSp>
        <p:nvCxnSpPr>
          <p:cNvPr id="5" name="Conector recto 4">
            <a:extLst>
              <a:ext uri="{FF2B5EF4-FFF2-40B4-BE49-F238E27FC236}">
                <a16:creationId xmlns:a16="http://schemas.microsoft.com/office/drawing/2014/main" id="{867DB5CC-B5F5-9326-F148-B0A88B8EE512}"/>
              </a:ext>
            </a:extLst>
          </p:cNvPr>
          <p:cNvCxnSpPr>
            <a:cxnSpLocks/>
          </p:cNvCxnSpPr>
          <p:nvPr/>
        </p:nvCxnSpPr>
        <p:spPr>
          <a:xfrm>
            <a:off x="6208570" y="1688017"/>
            <a:ext cx="0" cy="4666891"/>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7" name="Título 3">
            <a:extLst>
              <a:ext uri="{FF2B5EF4-FFF2-40B4-BE49-F238E27FC236}">
                <a16:creationId xmlns:a16="http://schemas.microsoft.com/office/drawing/2014/main" id="{A16AFE33-D989-9A69-A949-EE080E65E21F}"/>
              </a:ext>
            </a:extLst>
          </p:cNvPr>
          <p:cNvSpPr txBox="1">
            <a:spLocks/>
          </p:cNvSpPr>
          <p:nvPr/>
        </p:nvSpPr>
        <p:spPr>
          <a:xfrm>
            <a:off x="1026132" y="1800786"/>
            <a:ext cx="3992069" cy="30109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kern="1200">
                <a:solidFill>
                  <a:srgbClr val="73B3A9"/>
                </a:solidFill>
                <a:latin typeface="Nunito Sans Black" pitchFamily="2" charset="0"/>
                <a:ea typeface="Verdana" panose="020B0604030504040204" pitchFamily="34" charset="0"/>
                <a:cs typeface="+mj-cs"/>
              </a:defRPr>
            </a:lvl1pPr>
          </a:lstStyle>
          <a:p>
            <a:pPr algn="ctr"/>
            <a:r>
              <a:rPr lang="es-MX" sz="1600" b="1" i="1" dirty="0">
                <a:solidFill>
                  <a:schemeClr val="accent3">
                    <a:lumMod val="50000"/>
                  </a:schemeClr>
                </a:solidFill>
                <a:latin typeface="Segoe UI" panose="020B0502040204020203" pitchFamily="34" charset="0"/>
                <a:ea typeface="Verdana"/>
                <a:cs typeface="Segoe UI" panose="020B0502040204020203" pitchFamily="34" charset="0"/>
              </a:rPr>
              <a:t>RESULTADOS</a:t>
            </a:r>
          </a:p>
        </p:txBody>
      </p:sp>
      <p:sp>
        <p:nvSpPr>
          <p:cNvPr id="10" name="CuadroTexto 9">
            <a:extLst>
              <a:ext uri="{FF2B5EF4-FFF2-40B4-BE49-F238E27FC236}">
                <a16:creationId xmlns:a16="http://schemas.microsoft.com/office/drawing/2014/main" id="{6B29B61A-FF1E-4B1F-804B-283740D689C2}"/>
              </a:ext>
            </a:extLst>
          </p:cNvPr>
          <p:cNvSpPr txBox="1"/>
          <p:nvPr/>
        </p:nvSpPr>
        <p:spPr>
          <a:xfrm>
            <a:off x="1381239" y="2007267"/>
            <a:ext cx="4445590" cy="307777"/>
          </a:xfrm>
          <a:prstGeom prst="rect">
            <a:avLst/>
          </a:prstGeom>
          <a:noFill/>
        </p:spPr>
        <p:txBody>
          <a:bodyPr wrap="square" rtlCol="0">
            <a:spAutoFit/>
          </a:bodyPr>
          <a:lstStyle/>
          <a:p>
            <a:r>
              <a:rPr lang="es-CO" sz="1400" b="1" dirty="0">
                <a:latin typeface="Segoe UI" panose="020B0502040204020203" pitchFamily="34" charset="0"/>
                <a:cs typeface="Segoe UI" panose="020B0502040204020203" pitchFamily="34" charset="0"/>
              </a:rPr>
              <a:t>Total, de encuestados: </a:t>
            </a:r>
            <a:r>
              <a:rPr lang="es-CO" sz="1400" dirty="0">
                <a:latin typeface="Segoe UI" panose="020B0502040204020203" pitchFamily="34" charset="0"/>
                <a:cs typeface="Segoe UI" panose="020B0502040204020203" pitchFamily="34" charset="0"/>
              </a:rPr>
              <a:t>559 ciudadanos</a:t>
            </a:r>
          </a:p>
        </p:txBody>
      </p:sp>
      <p:sp>
        <p:nvSpPr>
          <p:cNvPr id="16" name="CuadroTexto 15">
            <a:extLst>
              <a:ext uri="{FF2B5EF4-FFF2-40B4-BE49-F238E27FC236}">
                <a16:creationId xmlns:a16="http://schemas.microsoft.com/office/drawing/2014/main" id="{09C554F9-F5C5-4EAA-9B61-089DC64A1525}"/>
              </a:ext>
            </a:extLst>
          </p:cNvPr>
          <p:cNvSpPr txBox="1"/>
          <p:nvPr/>
        </p:nvSpPr>
        <p:spPr>
          <a:xfrm>
            <a:off x="6365170" y="1772023"/>
            <a:ext cx="5670221" cy="523220"/>
          </a:xfrm>
          <a:prstGeom prst="rect">
            <a:avLst/>
          </a:prstGeom>
          <a:noFill/>
        </p:spPr>
        <p:txBody>
          <a:bodyPr wrap="square" rtlCol="0">
            <a:spAutoFit/>
          </a:bodyPr>
          <a:lstStyle/>
          <a:p>
            <a:pPr marL="285750" lvl="0" indent="-285750">
              <a:buFont typeface="Wingdings" panose="05000000000000000000" pitchFamily="2" charset="2"/>
              <a:buChar char="ü"/>
            </a:pPr>
            <a:r>
              <a:rPr lang="es-ES" sz="1400" b="1" dirty="0">
                <a:latin typeface="Century Gothic" panose="020B0502020202020204" pitchFamily="34" charset="0"/>
                <a:cs typeface="Segoe UI" panose="020B0502040204020203" pitchFamily="34" charset="0"/>
              </a:rPr>
              <a:t>Temas específicos sobre los que desean más información o capacitación. </a:t>
            </a:r>
            <a:endParaRPr lang="es-CO" sz="1400" b="1" dirty="0">
              <a:latin typeface="Century Gothic" panose="020B0502020202020204" pitchFamily="34" charset="0"/>
              <a:cs typeface="Segoe UI" panose="020B0502040204020203" pitchFamily="34" charset="0"/>
            </a:endParaRPr>
          </a:p>
        </p:txBody>
      </p:sp>
      <p:sp>
        <p:nvSpPr>
          <p:cNvPr id="13" name="CuadroTexto 12">
            <a:extLst>
              <a:ext uri="{FF2B5EF4-FFF2-40B4-BE49-F238E27FC236}">
                <a16:creationId xmlns:a16="http://schemas.microsoft.com/office/drawing/2014/main" id="{A48478B2-E1E7-4A91-9249-60C74C2888ED}"/>
              </a:ext>
            </a:extLst>
          </p:cNvPr>
          <p:cNvSpPr txBox="1"/>
          <p:nvPr/>
        </p:nvSpPr>
        <p:spPr>
          <a:xfrm>
            <a:off x="150362" y="2457715"/>
            <a:ext cx="5829293" cy="307777"/>
          </a:xfrm>
          <a:prstGeom prst="rect">
            <a:avLst/>
          </a:prstGeom>
          <a:noFill/>
        </p:spPr>
        <p:txBody>
          <a:bodyPr wrap="square" rtlCol="0">
            <a:spAutoFit/>
          </a:bodyPr>
          <a:lstStyle/>
          <a:p>
            <a:pPr marL="285750" indent="-285750">
              <a:buFont typeface="Wingdings" panose="05000000000000000000" pitchFamily="2" charset="2"/>
              <a:buChar char="ü"/>
            </a:pPr>
            <a:r>
              <a:rPr lang="es-ES" sz="1400" b="1" dirty="0">
                <a:latin typeface="Century Gothic" panose="020B0502020202020204" pitchFamily="34" charset="0"/>
                <a:cs typeface="Segoe UI" panose="020B0502040204020203" pitchFamily="34" charset="0"/>
              </a:rPr>
              <a:t>Áreas del INVIMA sobre las que desean más información:</a:t>
            </a:r>
          </a:p>
        </p:txBody>
      </p:sp>
      <p:sp>
        <p:nvSpPr>
          <p:cNvPr id="14" name="CuadroTexto 13">
            <a:extLst>
              <a:ext uri="{FF2B5EF4-FFF2-40B4-BE49-F238E27FC236}">
                <a16:creationId xmlns:a16="http://schemas.microsoft.com/office/drawing/2014/main" id="{2AE5AFEE-73EB-41A3-B700-4DA2EFB467FD}"/>
              </a:ext>
            </a:extLst>
          </p:cNvPr>
          <p:cNvSpPr txBox="1"/>
          <p:nvPr/>
        </p:nvSpPr>
        <p:spPr>
          <a:xfrm>
            <a:off x="1777449" y="2670881"/>
            <a:ext cx="1441294" cy="253916"/>
          </a:xfrm>
          <a:prstGeom prst="rect">
            <a:avLst/>
          </a:prstGeom>
          <a:noFill/>
        </p:spPr>
        <p:txBody>
          <a:bodyPr wrap="square" rtlCol="0">
            <a:spAutoFit/>
          </a:bodyPr>
          <a:lstStyle/>
          <a:p>
            <a:pPr lvl="0"/>
            <a:r>
              <a:rPr lang="es-ES" sz="1050" b="1" i="1" dirty="0">
                <a:solidFill>
                  <a:srgbClr val="69A02C"/>
                </a:solidFill>
                <a:latin typeface="Century Gothic" panose="020B0502020202020204" pitchFamily="34" charset="0"/>
                <a:cs typeface="Segoe UI" panose="020B0502040204020203" pitchFamily="34" charset="0"/>
              </a:rPr>
              <a:t>Selección Múltiple</a:t>
            </a:r>
            <a:endParaRPr lang="es-CO" sz="1400" b="1" i="1" dirty="0">
              <a:solidFill>
                <a:srgbClr val="69A02C"/>
              </a:solidFill>
              <a:latin typeface="Century Gothic" panose="020B0502020202020204" pitchFamily="34" charset="0"/>
              <a:cs typeface="Segoe UI" panose="020B0502040204020203" pitchFamily="34" charset="0"/>
            </a:endParaRPr>
          </a:p>
        </p:txBody>
      </p:sp>
      <p:sp>
        <p:nvSpPr>
          <p:cNvPr id="21" name="CuadroTexto 20">
            <a:extLst>
              <a:ext uri="{FF2B5EF4-FFF2-40B4-BE49-F238E27FC236}">
                <a16:creationId xmlns:a16="http://schemas.microsoft.com/office/drawing/2014/main" id="{0A3ADFD7-1ABB-4749-9AAF-84BA5A4B941D}"/>
              </a:ext>
            </a:extLst>
          </p:cNvPr>
          <p:cNvSpPr txBox="1"/>
          <p:nvPr/>
        </p:nvSpPr>
        <p:spPr>
          <a:xfrm>
            <a:off x="194391" y="5761608"/>
            <a:ext cx="5901609" cy="461665"/>
          </a:xfrm>
          <a:prstGeom prst="rect">
            <a:avLst/>
          </a:prstGeom>
          <a:noFill/>
        </p:spPr>
        <p:txBody>
          <a:bodyPr wrap="square" rtlCol="0">
            <a:spAutoFit/>
          </a:bodyPr>
          <a:lstStyle/>
          <a:p>
            <a:pPr lvl="0" algn="just"/>
            <a:r>
              <a:rPr lang="es-ES" sz="1200" dirty="0">
                <a:latin typeface="Segoe UI" panose="020B0502040204020203" pitchFamily="34" charset="0"/>
                <a:cs typeface="Segoe UI" panose="020B0502040204020203" pitchFamily="34" charset="0"/>
              </a:rPr>
              <a:t>Los resultados evidencian una alta necesidad de orientación técnica en sectores regulados con significativo impacto sanitario y comercial. </a:t>
            </a:r>
            <a:endParaRPr lang="es-CO" sz="1200" dirty="0">
              <a:latin typeface="Segoe UI" panose="020B0502040204020203" pitchFamily="34" charset="0"/>
              <a:cs typeface="Segoe UI" panose="020B0502040204020203" pitchFamily="34" charset="0"/>
            </a:endParaRPr>
          </a:p>
        </p:txBody>
      </p:sp>
      <p:graphicFrame>
        <p:nvGraphicFramePr>
          <p:cNvPr id="3" name="Tabla 2">
            <a:extLst>
              <a:ext uri="{FF2B5EF4-FFF2-40B4-BE49-F238E27FC236}">
                <a16:creationId xmlns:a16="http://schemas.microsoft.com/office/drawing/2014/main" id="{67283C0E-9CE8-47FC-AB7D-A22F81518B86}"/>
              </a:ext>
            </a:extLst>
          </p:cNvPr>
          <p:cNvGraphicFramePr>
            <a:graphicFrameLocks noGrp="1"/>
          </p:cNvGraphicFramePr>
          <p:nvPr>
            <p:extLst>
              <p:ext uri="{D42A27DB-BD31-4B8C-83A1-F6EECF244321}">
                <p14:modId xmlns:p14="http://schemas.microsoft.com/office/powerpoint/2010/main" val="3060130586"/>
              </p:ext>
            </p:extLst>
          </p:nvPr>
        </p:nvGraphicFramePr>
        <p:xfrm>
          <a:off x="6756983" y="2457715"/>
          <a:ext cx="5112458" cy="1114301"/>
        </p:xfrm>
        <a:graphic>
          <a:graphicData uri="http://schemas.openxmlformats.org/drawingml/2006/table">
            <a:tbl>
              <a:tblPr firstRow="1" firstCol="1" bandRow="1"/>
              <a:tblGrid>
                <a:gridCol w="2556229">
                  <a:extLst>
                    <a:ext uri="{9D8B030D-6E8A-4147-A177-3AD203B41FA5}">
                      <a16:colId xmlns:a16="http://schemas.microsoft.com/office/drawing/2014/main" val="2769746789"/>
                    </a:ext>
                  </a:extLst>
                </a:gridCol>
                <a:gridCol w="2556229">
                  <a:extLst>
                    <a:ext uri="{9D8B030D-6E8A-4147-A177-3AD203B41FA5}">
                      <a16:colId xmlns:a16="http://schemas.microsoft.com/office/drawing/2014/main" val="2857980869"/>
                    </a:ext>
                  </a:extLst>
                </a:gridCol>
              </a:tblGrid>
              <a:tr h="185611">
                <a:tc>
                  <a:txBody>
                    <a:bodyPr/>
                    <a:lstStyle/>
                    <a:p>
                      <a:pPr algn="ctr">
                        <a:lnSpc>
                          <a:spcPct val="107000"/>
                        </a:lnSpc>
                        <a:spcAft>
                          <a:spcPts val="0"/>
                        </a:spcAft>
                      </a:pPr>
                      <a:r>
                        <a:rPr lang="es-CO" sz="1200" b="1">
                          <a:effectLst/>
                          <a:latin typeface="Century Gothic" panose="020B0502020202020204" pitchFamily="34" charset="0"/>
                          <a:ea typeface="Calibri" panose="020F0502020204030204" pitchFamily="34" charset="0"/>
                          <a:cs typeface="Times New Roman" panose="02020603050405020304" pitchFamily="18" charset="0"/>
                        </a:rPr>
                        <a:t>Tema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Century Gothic" panose="020B0502020202020204" pitchFamily="34" charset="0"/>
                          <a:ea typeface="Calibri" panose="020F0502020204030204" pitchFamily="34" charset="0"/>
                          <a:cs typeface="Times New Roman" panose="02020603050405020304" pitchFamily="18" charset="0"/>
                        </a:rPr>
                        <a:t>Frecuencia destacada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69324"/>
                  </a:ext>
                </a:extLst>
              </a:tr>
              <a:tr h="185738">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Normatividad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Alta recurrencia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130241"/>
                  </a:ext>
                </a:extLst>
              </a:tr>
              <a:tr h="185738">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Requisitos de trámites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Alta recurrencia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275984"/>
                  </a:ext>
                </a:extLst>
              </a:tr>
              <a:tr h="185738">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Tiempos de respuesta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Frecuente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27694"/>
                  </a:ext>
                </a:extLst>
              </a:tr>
              <a:tr h="185738">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Uso de plataformas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Frecuente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869743"/>
                  </a:ext>
                </a:extLst>
              </a:tr>
              <a:tr h="185738">
                <a:tc>
                  <a:txBody>
                    <a:bodyPr/>
                    <a:lstStyle/>
                    <a:p>
                      <a:pPr>
                        <a:lnSpc>
                          <a:spcPct val="107000"/>
                        </a:lnSpc>
                        <a:spcAft>
                          <a:spcPts val="0"/>
                        </a:spcAft>
                      </a:pPr>
                      <a:r>
                        <a:rPr lang="es-CO" sz="1200">
                          <a:effectLst/>
                          <a:latin typeface="Century Gothic" panose="020B0502020202020204" pitchFamily="34" charset="0"/>
                          <a:ea typeface="Calibri" panose="020F0502020204030204" pitchFamily="34" charset="0"/>
                          <a:cs typeface="Times New Roman" panose="02020603050405020304" pitchFamily="18" charset="0"/>
                        </a:rPr>
                        <a:t>Seguimiento de trámites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dirty="0">
                          <a:effectLst/>
                          <a:latin typeface="Century Gothic" panose="020B0502020202020204" pitchFamily="34" charset="0"/>
                          <a:ea typeface="Calibri" panose="020F0502020204030204" pitchFamily="34" charset="0"/>
                          <a:cs typeface="Times New Roman" panose="02020603050405020304" pitchFamily="18" charset="0"/>
                        </a:rPr>
                        <a:t>Recurrente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669463"/>
                  </a:ext>
                </a:extLst>
              </a:tr>
            </a:tbl>
          </a:graphicData>
        </a:graphic>
      </p:graphicFrame>
      <p:sp>
        <p:nvSpPr>
          <p:cNvPr id="22" name="CuadroTexto 21">
            <a:extLst>
              <a:ext uri="{FF2B5EF4-FFF2-40B4-BE49-F238E27FC236}">
                <a16:creationId xmlns:a16="http://schemas.microsoft.com/office/drawing/2014/main" id="{921A3795-7832-402C-892F-62245E2C1BC6}"/>
              </a:ext>
            </a:extLst>
          </p:cNvPr>
          <p:cNvSpPr txBox="1"/>
          <p:nvPr/>
        </p:nvSpPr>
        <p:spPr>
          <a:xfrm>
            <a:off x="6590312" y="3868782"/>
            <a:ext cx="5279129" cy="2123658"/>
          </a:xfrm>
          <a:prstGeom prst="rect">
            <a:avLst/>
          </a:prstGeom>
          <a:noFill/>
        </p:spPr>
        <p:txBody>
          <a:bodyPr wrap="square" rtlCol="0">
            <a:spAutoFit/>
          </a:bodyPr>
          <a:lstStyle/>
          <a:p>
            <a:pPr algn="just"/>
            <a:r>
              <a:rPr lang="es-ES" sz="1200" dirty="0">
                <a:latin typeface="Segoe UI" panose="020B0502040204020203" pitchFamily="34" charset="0"/>
                <a:cs typeface="Segoe UI" panose="020B0502040204020203" pitchFamily="34" charset="0"/>
              </a:rPr>
              <a:t>Durante el ejercicio de escucha ciudadana surgieron preguntas diferenciadoras por dirección y área del Instituto, por lo cual se recomienda que cada dependencia analice de manera detallada los temas que la ciudadanía identificó como prioritarios. Con este propósito, se generó un informe específico por área que servirá como insumo para orientar las decisiones y acciones de mejora correspondientes.</a:t>
            </a:r>
          </a:p>
          <a:p>
            <a:pPr algn="just"/>
            <a:endParaRPr lang="es-ES" sz="1200" dirty="0">
              <a:latin typeface="Segoe UI" panose="020B0502040204020203" pitchFamily="34" charset="0"/>
              <a:cs typeface="Segoe UI" panose="020B0502040204020203" pitchFamily="34" charset="0"/>
            </a:endParaRPr>
          </a:p>
          <a:p>
            <a:pPr algn="just"/>
            <a:r>
              <a:rPr lang="es-ES" sz="1200" b="1" dirty="0">
                <a:latin typeface="Segoe UI" panose="020B0502040204020203" pitchFamily="34" charset="0"/>
                <a:cs typeface="Segoe UI" panose="020B0502040204020203" pitchFamily="34" charset="0"/>
              </a:rPr>
              <a:t>LINK:  </a:t>
            </a:r>
          </a:p>
          <a:p>
            <a:pPr algn="just"/>
            <a:r>
              <a:rPr lang="es-ES" sz="1200" dirty="0">
                <a:latin typeface="Segoe UI" panose="020B0502040204020203" pitchFamily="34" charset="0"/>
                <a:cs typeface="Segoe UI" panose="020B0502040204020203" pitchFamily="34" charset="0"/>
                <a:hlinkClick r:id="rId4"/>
              </a:rPr>
              <a:t>https://invimagovco-my.sharepoint.com/:x:/g/personal/mdiazr_invima_gov_co/IQCsHECaElQZQKJX4Rm-PwKhASMX8-waOhv4E5v-URnMbq8?e=qnNdmO</a:t>
            </a:r>
            <a:r>
              <a:rPr lang="es-ES" sz="12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92792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B34F-EA8E-71BB-FAF4-9DFBA5239FF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D894757-C164-BCD2-6234-E364AEBCB812}"/>
              </a:ext>
            </a:extLst>
          </p:cNvPr>
          <p:cNvSpPr>
            <a:spLocks noGrp="1"/>
          </p:cNvSpPr>
          <p:nvPr>
            <p:ph type="title"/>
          </p:nvPr>
        </p:nvSpPr>
        <p:spPr>
          <a:xfrm>
            <a:off x="785947" y="326571"/>
            <a:ext cx="8100000" cy="1247561"/>
          </a:xfrm>
        </p:spPr>
        <p:txBody>
          <a:bodyPr vert="horz" lIns="91440" tIns="45720" rIns="91440" bIns="45720" rtlCol="0" anchor="b" anchorCtr="0">
            <a:noAutofit/>
          </a:bodyPr>
          <a:lstStyle/>
          <a:p>
            <a:pPr algn="ctr"/>
            <a:r>
              <a:rPr lang="es-MX" b="1" i="1" dirty="0">
                <a:solidFill>
                  <a:schemeClr val="accent3">
                    <a:lumMod val="50000"/>
                  </a:schemeClr>
                </a:solidFill>
                <a:latin typeface="Segoe UI" panose="020B0502040204020203" pitchFamily="34" charset="0"/>
                <a:ea typeface="Verdana"/>
                <a:cs typeface="Segoe UI" panose="020B0502040204020203" pitchFamily="34" charset="0"/>
              </a:rPr>
              <a:t>INFORME DE ESCUCHA CIUDADANA</a:t>
            </a:r>
            <a:br>
              <a:rPr lang="es-MX" sz="1400" b="1" i="1" dirty="0">
                <a:solidFill>
                  <a:schemeClr val="accent3">
                    <a:lumMod val="50000"/>
                  </a:schemeClr>
                </a:solidFill>
                <a:latin typeface="Segoe UI" panose="020B0502040204020203" pitchFamily="34" charset="0"/>
                <a:ea typeface="Verdana"/>
                <a:cs typeface="Segoe UI" panose="020B0502040204020203" pitchFamily="34" charset="0"/>
              </a:rPr>
            </a:br>
            <a:r>
              <a:rPr lang="es-MX" sz="1400" b="1" i="1" dirty="0">
                <a:solidFill>
                  <a:schemeClr val="accent3">
                    <a:lumMod val="50000"/>
                  </a:schemeClr>
                </a:solidFill>
                <a:latin typeface="Segoe UI" panose="020B0502040204020203" pitchFamily="34" charset="0"/>
                <a:ea typeface="Verdana"/>
                <a:cs typeface="Segoe UI" panose="020B0502040204020203" pitchFamily="34" charset="0"/>
              </a:rPr>
              <a:t>“Participación Ciudadana – INVIMA”</a:t>
            </a:r>
          </a:p>
        </p:txBody>
      </p:sp>
      <p:sp>
        <p:nvSpPr>
          <p:cNvPr id="7" name="Título 3">
            <a:extLst>
              <a:ext uri="{FF2B5EF4-FFF2-40B4-BE49-F238E27FC236}">
                <a16:creationId xmlns:a16="http://schemas.microsoft.com/office/drawing/2014/main" id="{A16AFE33-D989-9A69-A949-EE080E65E21F}"/>
              </a:ext>
            </a:extLst>
          </p:cNvPr>
          <p:cNvSpPr txBox="1">
            <a:spLocks/>
          </p:cNvSpPr>
          <p:nvPr/>
        </p:nvSpPr>
        <p:spPr>
          <a:xfrm>
            <a:off x="404695" y="1865377"/>
            <a:ext cx="4984051" cy="30109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kern="1200">
                <a:solidFill>
                  <a:srgbClr val="73B3A9"/>
                </a:solidFill>
                <a:latin typeface="Nunito Sans Black" pitchFamily="2" charset="0"/>
                <a:ea typeface="Verdana" panose="020B0604030504040204" pitchFamily="34" charset="0"/>
                <a:cs typeface="+mj-cs"/>
              </a:defRPr>
            </a:lvl1pPr>
          </a:lstStyle>
          <a:p>
            <a:r>
              <a:rPr lang="es-MX" sz="1600" b="1" i="1" dirty="0">
                <a:solidFill>
                  <a:schemeClr val="accent3">
                    <a:lumMod val="50000"/>
                  </a:schemeClr>
                </a:solidFill>
                <a:latin typeface="Segoe UI" panose="020B0502040204020203" pitchFamily="34" charset="0"/>
                <a:ea typeface="Verdana"/>
                <a:cs typeface="Segoe UI" panose="020B0502040204020203" pitchFamily="34" charset="0"/>
              </a:rPr>
              <a:t>RECOMENDACIONES Y ACCIONES DE MEJORA </a:t>
            </a:r>
          </a:p>
        </p:txBody>
      </p:sp>
      <p:sp>
        <p:nvSpPr>
          <p:cNvPr id="21" name="CuadroTexto 20">
            <a:extLst>
              <a:ext uri="{FF2B5EF4-FFF2-40B4-BE49-F238E27FC236}">
                <a16:creationId xmlns:a16="http://schemas.microsoft.com/office/drawing/2014/main" id="{0A3ADFD7-1ABB-4749-9AAF-84BA5A4B941D}"/>
              </a:ext>
            </a:extLst>
          </p:cNvPr>
          <p:cNvSpPr txBox="1"/>
          <p:nvPr/>
        </p:nvSpPr>
        <p:spPr>
          <a:xfrm>
            <a:off x="1313292" y="2326267"/>
            <a:ext cx="9565416" cy="3785652"/>
          </a:xfrm>
          <a:prstGeom prst="rect">
            <a:avLst/>
          </a:prstGeom>
          <a:noFill/>
        </p:spPr>
        <p:txBody>
          <a:bodyPr wrap="square" rtlCol="0">
            <a:spAutoFit/>
          </a:bodyPr>
          <a:lstStyle/>
          <a:p>
            <a:pPr algn="just"/>
            <a:r>
              <a:rPr lang="es-ES" sz="1200" dirty="0">
                <a:latin typeface="Century Gothic" panose="020B0502020202020204" pitchFamily="34" charset="0"/>
                <a:cs typeface="Segoe UI" panose="020B0502040204020203" pitchFamily="34" charset="0"/>
              </a:rPr>
              <a:t>Para traducir los resultados de la escucha en impactos concretos, se proponen las siguientes acciones:</a:t>
            </a:r>
          </a:p>
          <a:p>
            <a:pPr algn="just"/>
            <a:endParaRPr lang="es-ES" sz="1200" dirty="0">
              <a:latin typeface="Century Gothic" panose="020B0502020202020204" pitchFamily="34" charset="0"/>
              <a:cs typeface="Segoe UI" panose="020B0502040204020203" pitchFamily="34" charset="0"/>
            </a:endParaRPr>
          </a:p>
          <a:p>
            <a:pPr marL="285750" indent="-285750" algn="just">
              <a:buFont typeface="Wingdings" panose="05000000000000000000" pitchFamily="2" charset="2"/>
              <a:buChar char="v"/>
            </a:pPr>
            <a:r>
              <a:rPr lang="es-ES" sz="1200" dirty="0">
                <a:latin typeface="Century Gothic" panose="020B0502020202020204" pitchFamily="34" charset="0"/>
                <a:cs typeface="Segoe UI" panose="020B0502040204020203" pitchFamily="34" charset="0"/>
              </a:rPr>
              <a:t>Revisar y actualizar las preguntas frecuentes de la página web, incorporando los temas más consultados por la ciudadanía.</a:t>
            </a:r>
          </a:p>
          <a:p>
            <a:pPr marL="285750" indent="-285750" algn="just">
              <a:buFont typeface="Wingdings" panose="05000000000000000000" pitchFamily="2" charset="2"/>
              <a:buChar char="v"/>
            </a:pPr>
            <a:endParaRPr lang="es-ES" sz="1200" dirty="0">
              <a:latin typeface="Century Gothic" panose="020B0502020202020204" pitchFamily="34" charset="0"/>
              <a:cs typeface="Segoe UI" panose="020B0502040204020203" pitchFamily="34" charset="0"/>
            </a:endParaRPr>
          </a:p>
          <a:p>
            <a:pPr marL="285750" indent="-285750" algn="just">
              <a:buFont typeface="Wingdings" panose="05000000000000000000" pitchFamily="2" charset="2"/>
              <a:buChar char="v"/>
            </a:pPr>
            <a:r>
              <a:rPr lang="es-ES" sz="1200" dirty="0">
                <a:latin typeface="Century Gothic" panose="020B0502020202020204" pitchFamily="34" charset="0"/>
                <a:cs typeface="Segoe UI" panose="020B0502040204020203" pitchFamily="34" charset="0"/>
              </a:rPr>
              <a:t>Reforzar el plan de capacitación interna en los temas donde se evidencien mayores dificultades o mayor interés ciudadano.</a:t>
            </a:r>
          </a:p>
          <a:p>
            <a:pPr marL="285750" indent="-285750" algn="just">
              <a:buFont typeface="Wingdings" panose="05000000000000000000" pitchFamily="2" charset="2"/>
              <a:buChar char="v"/>
            </a:pPr>
            <a:endParaRPr lang="es-ES" sz="1200" dirty="0">
              <a:latin typeface="Century Gothic" panose="020B0502020202020204" pitchFamily="34" charset="0"/>
              <a:cs typeface="Segoe UI" panose="020B0502040204020203" pitchFamily="34" charset="0"/>
            </a:endParaRPr>
          </a:p>
          <a:p>
            <a:pPr marL="285750" indent="-285750" algn="just">
              <a:buFont typeface="Wingdings" panose="05000000000000000000" pitchFamily="2" charset="2"/>
              <a:buChar char="v"/>
            </a:pPr>
            <a:r>
              <a:rPr lang="es-ES" sz="1200" dirty="0">
                <a:latin typeface="Century Gothic" panose="020B0502020202020204" pitchFamily="34" charset="0"/>
                <a:cs typeface="Segoe UI" panose="020B0502040204020203" pitchFamily="34" charset="0"/>
              </a:rPr>
              <a:t>Impulsar la participación de la ciudadanía en webinars, talleres, capacitaciones y reuniones, garantizando una difusión oportuna a través de correos electrónicos y piezas comunicativas publicadas con suficiente anterioridad en redes sociales y demás canales institucionales.</a:t>
            </a:r>
          </a:p>
          <a:p>
            <a:pPr marL="285750" indent="-285750" algn="just">
              <a:buFont typeface="Wingdings" panose="05000000000000000000" pitchFamily="2" charset="2"/>
              <a:buChar char="v"/>
            </a:pPr>
            <a:endParaRPr lang="es-ES" sz="1200" dirty="0">
              <a:latin typeface="Century Gothic" panose="020B0502020202020204" pitchFamily="34" charset="0"/>
              <a:cs typeface="Segoe UI" panose="020B0502040204020203" pitchFamily="34" charset="0"/>
            </a:endParaRPr>
          </a:p>
          <a:p>
            <a:pPr marL="285750" indent="-285750" algn="just">
              <a:buFont typeface="Wingdings" panose="05000000000000000000" pitchFamily="2" charset="2"/>
              <a:buChar char="v"/>
            </a:pPr>
            <a:r>
              <a:rPr lang="es-ES" sz="1200" dirty="0">
                <a:latin typeface="Century Gothic" panose="020B0502020202020204" pitchFamily="34" charset="0"/>
                <a:cs typeface="Segoe UI" panose="020B0502040204020203" pitchFamily="34" charset="0"/>
              </a:rPr>
              <a:t>Ampliar las agendas técnicas para dar respuesta oportuna y efectiva a las inquietudes de la ciudadanía.</a:t>
            </a:r>
          </a:p>
          <a:p>
            <a:pPr marL="285750" indent="-285750" algn="just">
              <a:buFont typeface="Wingdings" panose="05000000000000000000" pitchFamily="2" charset="2"/>
              <a:buChar char="v"/>
            </a:pPr>
            <a:endParaRPr lang="es-ES" sz="1200" dirty="0">
              <a:latin typeface="Century Gothic" panose="020B0502020202020204" pitchFamily="34" charset="0"/>
              <a:cs typeface="Segoe UI" panose="020B0502040204020203" pitchFamily="34" charset="0"/>
            </a:endParaRPr>
          </a:p>
          <a:p>
            <a:pPr marL="285750" indent="-285750" algn="just">
              <a:buFont typeface="Wingdings" panose="05000000000000000000" pitchFamily="2" charset="2"/>
              <a:buChar char="v"/>
            </a:pPr>
            <a:r>
              <a:rPr lang="es-ES" sz="1200" dirty="0">
                <a:latin typeface="Century Gothic" panose="020B0502020202020204" pitchFamily="34" charset="0"/>
                <a:cs typeface="Segoe UI" panose="020B0502040204020203" pitchFamily="34" charset="0"/>
              </a:rPr>
              <a:t>Depurar la información disponible en la página web, eliminando contenido desactualizado o de baja utilidad para el usuario.</a:t>
            </a:r>
          </a:p>
          <a:p>
            <a:pPr marL="285750" indent="-285750" algn="just">
              <a:buFont typeface="Wingdings" panose="05000000000000000000" pitchFamily="2" charset="2"/>
              <a:buChar char="v"/>
            </a:pPr>
            <a:endParaRPr lang="es-ES" sz="1200" dirty="0">
              <a:latin typeface="Century Gothic" panose="020B0502020202020204" pitchFamily="34" charset="0"/>
              <a:cs typeface="Segoe UI" panose="020B0502040204020203" pitchFamily="34" charset="0"/>
            </a:endParaRPr>
          </a:p>
          <a:p>
            <a:pPr marL="285750" indent="-285750" algn="just">
              <a:buFont typeface="Wingdings" panose="05000000000000000000" pitchFamily="2" charset="2"/>
              <a:buChar char="v"/>
            </a:pPr>
            <a:r>
              <a:rPr lang="es-ES" sz="1200" dirty="0">
                <a:latin typeface="Century Gothic" panose="020B0502020202020204" pitchFamily="34" charset="0"/>
                <a:cs typeface="Segoe UI" panose="020B0502040204020203" pitchFamily="34" charset="0"/>
              </a:rPr>
              <a:t>Impulsar espacios de diálogo ciudadano por dirección como mecanismo permanente de retroalimentación.</a:t>
            </a:r>
          </a:p>
          <a:p>
            <a:pPr marL="285750" indent="-285750" algn="just">
              <a:buFont typeface="Wingdings" panose="05000000000000000000" pitchFamily="2" charset="2"/>
              <a:buChar char="v"/>
            </a:pPr>
            <a:endParaRPr lang="es-ES" sz="1200" dirty="0">
              <a:latin typeface="Century Gothic" panose="020B0502020202020204" pitchFamily="34" charset="0"/>
              <a:cs typeface="Segoe UI" panose="020B0502040204020203" pitchFamily="34" charset="0"/>
            </a:endParaRPr>
          </a:p>
          <a:p>
            <a:pPr marL="285750" indent="-285750" algn="just">
              <a:buFont typeface="Wingdings" panose="05000000000000000000" pitchFamily="2" charset="2"/>
              <a:buChar char="v"/>
            </a:pPr>
            <a:r>
              <a:rPr lang="es-ES" sz="1200" dirty="0">
                <a:latin typeface="Century Gothic" panose="020B0502020202020204" pitchFamily="34" charset="0"/>
                <a:cs typeface="Segoe UI" panose="020B0502040204020203" pitchFamily="34" charset="0"/>
              </a:rPr>
              <a:t>Incorporar acciones adicionales que cada área considere pertinentes con base en los hallazgos de su informe particular.</a:t>
            </a:r>
          </a:p>
        </p:txBody>
      </p:sp>
    </p:spTree>
    <p:extLst>
      <p:ext uri="{BB962C8B-B14F-4D97-AF65-F5344CB8AC3E}">
        <p14:creationId xmlns:p14="http://schemas.microsoft.com/office/powerpoint/2010/main" val="407660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459EA-20F1-C80F-6194-9EB164D35E16}"/>
            </a:ext>
          </a:extLst>
        </p:cNvPr>
        <p:cNvGrpSpPr/>
        <p:nvPr/>
      </p:nvGrpSpPr>
      <p:grpSpPr>
        <a:xfrm>
          <a:off x="0" y="0"/>
          <a:ext cx="0" cy="0"/>
          <a:chOff x="0" y="0"/>
          <a:chExt cx="0" cy="0"/>
        </a:xfrm>
      </p:grpSpPr>
      <p:pic>
        <p:nvPicPr>
          <p:cNvPr id="3" name="Imagen 2" descr="Interfaz de usuario gráfica, Sitio web&#10;&#10;Descripción generada automáticamente">
            <a:extLst>
              <a:ext uri="{FF2B5EF4-FFF2-40B4-BE49-F238E27FC236}">
                <a16:creationId xmlns:a16="http://schemas.microsoft.com/office/drawing/2014/main" id="{B27120B6-24D5-A4AE-078E-CC5BBEF0460A}"/>
              </a:ext>
            </a:extLst>
          </p:cNvPr>
          <p:cNvPicPr>
            <a:picLocks noChangeAspect="1"/>
          </p:cNvPicPr>
          <p:nvPr/>
        </p:nvPicPr>
        <p:blipFill>
          <a:blip r:embed="rId2"/>
          <a:stretch>
            <a:fillRect/>
          </a:stretch>
        </p:blipFill>
        <p:spPr>
          <a:xfrm>
            <a:off x="-1" y="26702"/>
            <a:ext cx="12239845" cy="6831298"/>
          </a:xfrm>
          <a:prstGeom prst="rect">
            <a:avLst/>
          </a:prstGeom>
        </p:spPr>
      </p:pic>
    </p:spTree>
    <p:extLst>
      <p:ext uri="{BB962C8B-B14F-4D97-AF65-F5344CB8AC3E}">
        <p14:creationId xmlns:p14="http://schemas.microsoft.com/office/powerpoint/2010/main" val="1659705063"/>
      </p:ext>
    </p:extLst>
  </p:cSld>
  <p:clrMapOvr>
    <a:masterClrMapping/>
  </p:clrMapOvr>
</p:sld>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8906ede-75d3-4915-a1e4-16270e94172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7BC8621FC3B44DBBC9EEF06B1A949E" ma:contentTypeVersion="11" ma:contentTypeDescription="Create a new document." ma:contentTypeScope="" ma:versionID="1b38fb8f68416e1a996bdb8396da9e06">
  <xsd:schema xmlns:xsd="http://www.w3.org/2001/XMLSchema" xmlns:xs="http://www.w3.org/2001/XMLSchema" xmlns:p="http://schemas.microsoft.com/office/2006/metadata/properties" xmlns:ns3="d8906ede-75d3-4915-a1e4-16270e941728" targetNamespace="http://schemas.microsoft.com/office/2006/metadata/properties" ma:root="true" ma:fieldsID="f6df8bdd0287f0fd4b4211deab558507" ns3:_="">
    <xsd:import namespace="d8906ede-75d3-4915-a1e4-16270e941728"/>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06ede-75d3-4915-a1e4-16270e94172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0C2DD-49D3-41C7-9D48-5E0112F941A4}">
  <ds:schemaRef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d8906ede-75d3-4915-a1e4-16270e941728"/>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4CB5CBEB-8935-4D45-8F5C-8AF76B1E2508}">
  <ds:schemaRefs>
    <ds:schemaRef ds:uri="http://schemas.microsoft.com/sharepoint/v3/contenttype/forms"/>
  </ds:schemaRefs>
</ds:datastoreItem>
</file>

<file path=customXml/itemProps3.xml><?xml version="1.0" encoding="utf-8"?>
<ds:datastoreItem xmlns:ds="http://schemas.openxmlformats.org/officeDocument/2006/customXml" ds:itemID="{FAB35577-11A7-47E7-AEFE-E1F29906FA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906ede-75d3-4915-a1e4-16270e941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8864</TotalTime>
  <Words>685</Words>
  <Application>Microsoft Office PowerPoint</Application>
  <PresentationFormat>Panorámica</PresentationFormat>
  <Paragraphs>96</Paragraphs>
  <Slides>7</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Aptos</vt:lpstr>
      <vt:lpstr>Arial</vt:lpstr>
      <vt:lpstr>Calibri</vt:lpstr>
      <vt:lpstr>Century Gothic</vt:lpstr>
      <vt:lpstr>Nunito Sans</vt:lpstr>
      <vt:lpstr>Nunito Sans Black</vt:lpstr>
      <vt:lpstr>Segoe UI</vt:lpstr>
      <vt:lpstr>Wingdings</vt:lpstr>
      <vt:lpstr>Tema de Office</vt:lpstr>
      <vt:lpstr>Presentación de PowerPoint</vt:lpstr>
      <vt:lpstr>INFORME DE ESCUCHA CIUDADANA - 2026 </vt:lpstr>
      <vt:lpstr>INFORME DE ESCUCHA CIUDADANA “Participación Ciudadana – INVIMA”</vt:lpstr>
      <vt:lpstr>INFORME DE ESCUCHA CIUDADANA “Participación Ciudadana – INVIMA”</vt:lpstr>
      <vt:lpstr>INFORME DE ESCUCHA CIUDADANA “Participación Ciudadana – INVIMA”</vt:lpstr>
      <vt:lpstr>INFORME DE ESCUCHA CIUDADANA “Participación Ciudadana – INVIMA”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Edna Camila Marcela Angel Fernandez</dc:creator>
  <cp:lastModifiedBy>Oscar Augusto Ordonez Arevalo</cp:lastModifiedBy>
  <cp:revision>978</cp:revision>
  <dcterms:created xsi:type="dcterms:W3CDTF">2024-10-03T02:15:14Z</dcterms:created>
  <dcterms:modified xsi:type="dcterms:W3CDTF">2026-05-20T21:52:19Z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0x0101006A7BC8621FC3B44DBBC9EEF06B1A949E</vt:lpwstr>
  </property>
</Properties>
</file>